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handoutMasterIdLst>
    <p:handoutMasterId r:id="rId55"/>
  </p:handoutMasterIdLst>
  <p:sldIdLst>
    <p:sldId id="256" r:id="rId2"/>
    <p:sldId id="257" r:id="rId3"/>
    <p:sldId id="258" r:id="rId4"/>
    <p:sldId id="279" r:id="rId5"/>
    <p:sldId id="259" r:id="rId6"/>
    <p:sldId id="263" r:id="rId7"/>
    <p:sldId id="310" r:id="rId8"/>
    <p:sldId id="280" r:id="rId9"/>
    <p:sldId id="281" r:id="rId10"/>
    <p:sldId id="282" r:id="rId11"/>
    <p:sldId id="283" r:id="rId12"/>
    <p:sldId id="285" r:id="rId13"/>
    <p:sldId id="284" r:id="rId14"/>
    <p:sldId id="286" r:id="rId15"/>
    <p:sldId id="287" r:id="rId16"/>
    <p:sldId id="288" r:id="rId17"/>
    <p:sldId id="289" r:id="rId18"/>
    <p:sldId id="290" r:id="rId19"/>
    <p:sldId id="291" r:id="rId20"/>
    <p:sldId id="292" r:id="rId21"/>
    <p:sldId id="293" r:id="rId22"/>
    <p:sldId id="294"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Lst>
  <p:sldSz cx="9144000" cy="6858000" type="screen4x3"/>
  <p:notesSz cx="6858000" cy="9144000"/>
  <p:custDataLst>
    <p:tags r:id="rId56"/>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FF3300"/>
    <a:srgbClr val="996633"/>
    <a:srgbClr val="FFFF00"/>
    <a:srgbClr val="CC3300"/>
    <a:srgbClr val="99CC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0"/>
    <p:restoredTop sz="94660"/>
  </p:normalViewPr>
  <p:slideViewPr>
    <p:cSldViewPr showGuides="1">
      <p:cViewPr varScale="1">
        <p:scale>
          <a:sx n="62" d="100"/>
          <a:sy n="62" d="100"/>
        </p:scale>
        <p:origin x="1404"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253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253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D8693551-2736-4530-ABA7-7644E748DD81}" type="slidenum">
              <a:rPr kumimoji="0" lang="en-US"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a:t>
            </a:fld>
            <a:endParaRPr kumimoji="0" lang="en-US"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076"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51D47F41-11BD-47FE-A380-C25E00579970}" type="slidenum">
              <a:rPr kumimoji="0" lang="en-US"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a:t>
            </a:fld>
            <a:endParaRPr kumimoji="0" lang="en-US"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2050" name="Picture 6"/>
          <p:cNvPicPr>
            <a:picLocks noChangeAspect="1"/>
          </p:cNvPicPr>
          <p:nvPr userDrawn="1"/>
        </p:nvPicPr>
        <p:blipFill>
          <a:blip r:embed="rId2"/>
          <a:stretch>
            <a:fillRect/>
          </a:stretch>
        </p:blipFill>
        <p:spPr>
          <a:xfrm>
            <a:off x="0" y="6286500"/>
            <a:ext cx="9144000" cy="571500"/>
          </a:xfrm>
          <a:prstGeom prst="rect">
            <a:avLst/>
          </a:prstGeom>
          <a:noFill/>
          <a:ln w="9525">
            <a:noFill/>
          </a:ln>
        </p:spPr>
      </p:pic>
      <p:pic>
        <p:nvPicPr>
          <p:cNvPr id="2051" name="Picture 7"/>
          <p:cNvPicPr>
            <a:picLocks noChangeAspect="1"/>
          </p:cNvPicPr>
          <p:nvPr userDrawn="1"/>
        </p:nvPicPr>
        <p:blipFill>
          <a:blip r:embed="rId3"/>
          <a:stretch>
            <a:fillRect/>
          </a:stretch>
        </p:blipFill>
        <p:spPr>
          <a:xfrm>
            <a:off x="0" y="896938"/>
            <a:ext cx="9144000" cy="88900"/>
          </a:xfrm>
          <a:prstGeom prst="rect">
            <a:avLst/>
          </a:prstGeom>
          <a:noFill/>
          <a:ln w="9525">
            <a:noFill/>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11"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5DB98C0-4620-47A8-8B57-AE0CCA741EBB}"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365125"/>
            <a:ext cx="7886700" cy="1325563"/>
          </a:xfrm>
          <a:prstGeom prst="rect">
            <a:avLst/>
          </a:prstGeom>
          <a:noFill/>
          <a:ln w="9525">
            <a:noFill/>
          </a:ln>
        </p:spPr>
        <p:txBody>
          <a:bodyPr anchor="ctr" anchorCtr="0"/>
          <a:lstStyle/>
          <a:p>
            <a:pPr lvl="0"/>
            <a:r>
              <a:rPr lang="en-US" altLang="en-US" dirty="0"/>
              <a:t>Click to edit Master title style</a:t>
            </a:r>
          </a:p>
        </p:txBody>
      </p:sp>
      <p:sp>
        <p:nvSpPr>
          <p:cNvPr id="1027" name="Text Placeholder 2"/>
          <p:cNvSpPr>
            <a:spLocks noGrp="1"/>
          </p:cNvSpPr>
          <p:nvPr>
            <p:ph type="body" idx="1"/>
          </p:nvPr>
        </p:nvSpPr>
        <p:spPr>
          <a:xfrm>
            <a:off x="628650" y="1825625"/>
            <a:ext cx="7886700" cy="4351338"/>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defRPr sz="9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74F240-C5D2-4929-BFE1-FF27D06BEB71}" type="slidenum">
              <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rPr>
              <a:t>‹#›</a:t>
            </a:fld>
            <a:endParaRPr kumimoji="0" lang="en-US"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6DCE5"/>
        </a:solidFill>
        <a:effectLst/>
      </p:bgPr>
    </p:bg>
    <p:spTree>
      <p:nvGrpSpPr>
        <p:cNvPr id="1" name=""/>
        <p:cNvGrpSpPr/>
        <p:nvPr/>
      </p:nvGrpSpPr>
      <p:grpSpPr>
        <a:xfrm>
          <a:off x="0" y="0"/>
          <a:ext cx="0" cy="0"/>
          <a:chOff x="0" y="0"/>
          <a:chExt cx="0" cy="0"/>
        </a:xfrm>
      </p:grpSpPr>
      <p:sp>
        <p:nvSpPr>
          <p:cNvPr id="5122" name="Rectangle 6"/>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altLang="en-US" sz="900" dirty="0">
                <a:solidFill>
                  <a:srgbClr val="FFFFFF"/>
                </a:solidFill>
                <a:cs typeface="Arial" panose="020B0604020202020204" pitchFamily="34" charset="0"/>
              </a:rPr>
              <a:t>1</a:t>
            </a:fld>
            <a:endParaRPr lang="en-US" altLang="en-US" sz="900" dirty="0">
              <a:solidFill>
                <a:srgbClr val="FFFFFF"/>
              </a:solidFill>
              <a:cs typeface="Arial" panose="020B0604020202020204" pitchFamily="34" charset="0"/>
            </a:endParaRPr>
          </a:p>
        </p:txBody>
      </p:sp>
      <p:sp>
        <p:nvSpPr>
          <p:cNvPr id="5124" name="AutoShape 13" descr="Kết quả hình ảnh cho ước lượng"/>
          <p:cNvSpPr>
            <a:spLocks noChangeAspect="1"/>
          </p:cNvSpPr>
          <p:nvPr/>
        </p:nvSpPr>
        <p:spPr>
          <a:xfrm>
            <a:off x="155575" y="-144462"/>
            <a:ext cx="304800" cy="304800"/>
          </a:xfrm>
          <a:prstGeom prst="rect">
            <a:avLst/>
          </a:prstGeom>
          <a:noFill/>
          <a:ln w="9525">
            <a:noFill/>
          </a:ln>
        </p:spPr>
        <p:txBody>
          <a:bodyPr/>
          <a:lstStyle/>
          <a:p>
            <a:pPr eaLnBrk="1" hangingPunct="1"/>
            <a:endParaRPr lang="en-US" altLang="en-US" dirty="0">
              <a:cs typeface="Arial" panose="020B0604020202020204" pitchFamily="34" charset="0"/>
            </a:endParaRPr>
          </a:p>
        </p:txBody>
      </p:sp>
      <p:sp>
        <p:nvSpPr>
          <p:cNvPr id="5125" name="AutoShape 15" descr="Kết quả hình ảnh cho ước lượng"/>
          <p:cNvSpPr>
            <a:spLocks noChangeAspect="1"/>
          </p:cNvSpPr>
          <p:nvPr/>
        </p:nvSpPr>
        <p:spPr>
          <a:xfrm>
            <a:off x="155575" y="-144462"/>
            <a:ext cx="304800" cy="304800"/>
          </a:xfrm>
          <a:prstGeom prst="rect">
            <a:avLst/>
          </a:prstGeom>
          <a:noFill/>
          <a:ln w="9525">
            <a:noFill/>
          </a:ln>
        </p:spPr>
        <p:txBody>
          <a:bodyPr/>
          <a:lstStyle/>
          <a:p>
            <a:pPr eaLnBrk="1" hangingPunct="1"/>
            <a:endParaRPr lang="en-US" altLang="en-US" dirty="0">
              <a:cs typeface="Arial" panose="020B0604020202020204" pitchFamily="34" charset="0"/>
            </a:endParaRPr>
          </a:p>
        </p:txBody>
      </p:sp>
      <p:sp>
        <p:nvSpPr>
          <p:cNvPr id="5126" name="AutoShape 17" descr="Kết quả hình ảnh cho ước lượng"/>
          <p:cNvSpPr>
            <a:spLocks noChangeAspect="1"/>
          </p:cNvSpPr>
          <p:nvPr/>
        </p:nvSpPr>
        <p:spPr>
          <a:xfrm>
            <a:off x="155575" y="-144462"/>
            <a:ext cx="304800" cy="304800"/>
          </a:xfrm>
          <a:prstGeom prst="rect">
            <a:avLst/>
          </a:prstGeom>
          <a:noFill/>
          <a:ln w="9525">
            <a:noFill/>
          </a:ln>
        </p:spPr>
        <p:txBody>
          <a:bodyPr/>
          <a:lstStyle/>
          <a:p>
            <a:pPr eaLnBrk="1" hangingPunct="1"/>
            <a:endParaRPr lang="en-US" altLang="en-US" dirty="0">
              <a:cs typeface="Arial" panose="020B0604020202020204" pitchFamily="34" charset="0"/>
            </a:endParaRPr>
          </a:p>
        </p:txBody>
      </p:sp>
      <p:sp>
        <p:nvSpPr>
          <p:cNvPr id="5127" name="AutoShape 19" descr="Kết quả hình ảnh cho ước lượng"/>
          <p:cNvSpPr>
            <a:spLocks noChangeAspect="1"/>
          </p:cNvSpPr>
          <p:nvPr/>
        </p:nvSpPr>
        <p:spPr>
          <a:xfrm>
            <a:off x="4572000" y="2584133"/>
            <a:ext cx="304800" cy="304800"/>
          </a:xfrm>
          <a:prstGeom prst="rect">
            <a:avLst/>
          </a:prstGeom>
          <a:noFill/>
          <a:ln w="9525">
            <a:noFill/>
          </a:ln>
        </p:spPr>
        <p:txBody>
          <a:bodyPr/>
          <a:lstStyle/>
          <a:p>
            <a:pPr eaLnBrk="1" hangingPunct="1"/>
            <a:endParaRPr lang="en-US" altLang="en-US" dirty="0">
              <a:cs typeface="Arial" panose="020B0604020202020204" pitchFamily="34" charset="0"/>
            </a:endParaRPr>
          </a:p>
        </p:txBody>
      </p:sp>
      <p:pic>
        <p:nvPicPr>
          <p:cNvPr id="5128" name="Picture 9"/>
          <p:cNvPicPr>
            <a:picLocks noChangeAspect="1"/>
          </p:cNvPicPr>
          <p:nvPr/>
        </p:nvPicPr>
        <p:blipFill>
          <a:blip r:embed="rId2"/>
          <a:stretch>
            <a:fillRect/>
          </a:stretch>
        </p:blipFill>
        <p:spPr>
          <a:xfrm>
            <a:off x="0" y="6019800"/>
            <a:ext cx="9144000" cy="838200"/>
          </a:xfrm>
          <a:prstGeom prst="rect">
            <a:avLst/>
          </a:prstGeom>
          <a:noFill/>
          <a:ln w="9525">
            <a:noFill/>
          </a:ln>
        </p:spPr>
      </p:pic>
      <p:sp>
        <p:nvSpPr>
          <p:cNvPr id="2" name="Text Box 1"/>
          <p:cNvSpPr txBox="1"/>
          <p:nvPr/>
        </p:nvSpPr>
        <p:spPr>
          <a:xfrm>
            <a:off x="769900" y="282375"/>
            <a:ext cx="7604199" cy="2369880"/>
          </a:xfrm>
          <a:prstGeom prst="rect">
            <a:avLst/>
          </a:prstGeom>
          <a:noFill/>
        </p:spPr>
        <p:txBody>
          <a:bodyPr wrap="square" rtlCol="0" anchor="t">
            <a:spAutoFit/>
          </a:bodyPr>
          <a:lstStyle/>
          <a:p>
            <a:pPr algn="ctr"/>
            <a:r>
              <a:rPr lang="vi-VN" altLang="en-US" sz="2800" b="1" dirty="0">
                <a:effectLst/>
                <a:cs typeface="Arial" panose="020B0604020202020204" pitchFamily="34" charset="0"/>
                <a:sym typeface="+mn-ea"/>
              </a:rPr>
              <a:t> BÁO CÁO ĐỒ ÁN </a:t>
            </a:r>
            <a:r>
              <a:rPr lang="en-US" altLang="en-US" sz="2800" b="1" dirty="0">
                <a:effectLst/>
                <a:cs typeface="Arial" panose="020B0604020202020204" pitchFamily="34" charset="0"/>
                <a:sym typeface="+mn-ea"/>
              </a:rPr>
              <a:t>CHUYÊN NGÀNH</a:t>
            </a:r>
          </a:p>
          <a:p>
            <a:pPr algn="ctr"/>
            <a:r>
              <a:rPr lang="en-US" sz="28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Học</a:t>
            </a:r>
            <a:r>
              <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kỳ</a:t>
            </a:r>
            <a:r>
              <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I, </a:t>
            </a:r>
            <a:r>
              <a:rPr lang="en-US" sz="28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Năm</a:t>
            </a:r>
            <a:r>
              <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học</a:t>
            </a:r>
            <a:r>
              <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2025-2026</a:t>
            </a:r>
          </a:p>
          <a:p>
            <a:pPr algn="ctr"/>
            <a:endParaRPr lang="vi-VN" altLang="en-US" sz="2800" b="1" dirty="0">
              <a:effectLst>
                <a:outerShdw blurRad="38100" dist="19050" dir="2700000" algn="tl" rotWithShape="0">
                  <a:schemeClr val="dk1">
                    <a:alpha val="40000"/>
                    <a:alpha val="40000"/>
                  </a:schemeClr>
                </a:outerShdw>
              </a:effectLst>
              <a:cs typeface="Arial" panose="020B0604020202020204" pitchFamily="34" charset="0"/>
              <a:sym typeface="+mn-ea"/>
            </a:endParaRPr>
          </a:p>
          <a:p>
            <a:pPr algn="ctr"/>
            <a:r>
              <a:rPr lang="vi-VN" altLang="en-US" sz="2800" b="1" dirty="0">
                <a:effectLst>
                  <a:outerShdw blurRad="38100" dist="19050" dir="2700000" algn="tl" rotWithShape="0">
                    <a:schemeClr val="dk1">
                      <a:alpha val="40000"/>
                      <a:alpha val="40000"/>
                    </a:schemeClr>
                  </a:outerShdw>
                </a:effectLst>
                <a:cs typeface="Arial" panose="020B0604020202020204" pitchFamily="34" charset="0"/>
                <a:sym typeface="+mn-ea"/>
              </a:rPr>
              <a:t>Đề tài</a:t>
            </a:r>
            <a:r>
              <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rPr>
              <a:t>: </a:t>
            </a:r>
          </a:p>
          <a:p>
            <a:pPr algn="ctr"/>
            <a:r>
              <a:rPr lang="en-US" altLang="vi-VN" sz="3600" dirty="0" err="1">
                <a:effectLst>
                  <a:outerShdw blurRad="38100" dist="19050" dir="2700000" algn="tl" rotWithShape="0">
                    <a:schemeClr val="dk1">
                      <a:alpha val="40000"/>
                      <a:alpha val="40000"/>
                    </a:schemeClr>
                  </a:outerShdw>
                </a:effectLst>
                <a:cs typeface="Arial" panose="020B0604020202020204" pitchFamily="34" charset="0"/>
                <a:sym typeface="+mn-ea"/>
              </a:rPr>
              <a:t>Xây</a:t>
            </a:r>
            <a:r>
              <a:rPr lang="en-US" altLang="vi-VN" sz="3600" dirty="0">
                <a:effectLst>
                  <a:outerShdw blurRad="38100" dist="19050" dir="2700000" algn="tl" rotWithShape="0">
                    <a:schemeClr val="dk1">
                      <a:alpha val="40000"/>
                      <a:alpha val="40000"/>
                    </a:schemeClr>
                  </a:outerShdw>
                </a:effectLst>
                <a:cs typeface="Arial" panose="020B0604020202020204" pitchFamily="34" charset="0"/>
                <a:sym typeface="+mn-ea"/>
              </a:rPr>
              <a:t> </a:t>
            </a:r>
            <a:r>
              <a:rPr lang="en-US" altLang="vi-VN" sz="3600" dirty="0" err="1">
                <a:effectLst>
                  <a:outerShdw blurRad="38100" dist="19050" dir="2700000" algn="tl" rotWithShape="0">
                    <a:schemeClr val="dk1">
                      <a:alpha val="40000"/>
                      <a:alpha val="40000"/>
                    </a:schemeClr>
                  </a:outerShdw>
                </a:effectLst>
                <a:cs typeface="Arial" panose="020B0604020202020204" pitchFamily="34" charset="0"/>
                <a:sym typeface="+mn-ea"/>
              </a:rPr>
              <a:t>dựng</a:t>
            </a:r>
            <a:r>
              <a:rPr lang="en-US" altLang="vi-VN" sz="3600" dirty="0">
                <a:effectLst>
                  <a:outerShdw blurRad="38100" dist="19050" dir="2700000" algn="tl" rotWithShape="0">
                    <a:schemeClr val="dk1">
                      <a:alpha val="40000"/>
                      <a:alpha val="40000"/>
                    </a:schemeClr>
                  </a:outerShdw>
                </a:effectLst>
                <a:cs typeface="Arial" panose="020B0604020202020204" pitchFamily="34" charset="0"/>
                <a:sym typeface="+mn-ea"/>
              </a:rPr>
              <a:t> website </a:t>
            </a:r>
            <a:r>
              <a:rPr lang="en-US" altLang="vi-VN" sz="3600" dirty="0" err="1">
                <a:effectLst>
                  <a:outerShdw blurRad="38100" dist="19050" dir="2700000" algn="tl" rotWithShape="0">
                    <a:schemeClr val="dk1">
                      <a:alpha val="40000"/>
                      <a:alpha val="40000"/>
                    </a:schemeClr>
                  </a:outerShdw>
                </a:effectLst>
                <a:cs typeface="Arial" panose="020B0604020202020204" pitchFamily="34" charset="0"/>
                <a:sym typeface="+mn-ea"/>
              </a:rPr>
              <a:t>bán</a:t>
            </a:r>
            <a:r>
              <a:rPr lang="en-US" altLang="vi-VN" sz="3600" dirty="0">
                <a:effectLst>
                  <a:outerShdw blurRad="38100" dist="19050" dir="2700000" algn="tl" rotWithShape="0">
                    <a:schemeClr val="dk1">
                      <a:alpha val="40000"/>
                      <a:alpha val="40000"/>
                    </a:schemeClr>
                  </a:outerShdw>
                </a:effectLst>
                <a:cs typeface="Arial" panose="020B0604020202020204" pitchFamily="34" charset="0"/>
                <a:sym typeface="+mn-ea"/>
              </a:rPr>
              <a:t> </a:t>
            </a:r>
            <a:r>
              <a:rPr lang="en-US" altLang="vi-VN" sz="3600" dirty="0" err="1">
                <a:effectLst>
                  <a:outerShdw blurRad="38100" dist="19050" dir="2700000" algn="tl" rotWithShape="0">
                    <a:schemeClr val="dk1">
                      <a:alpha val="40000"/>
                      <a:alpha val="40000"/>
                    </a:schemeClr>
                  </a:outerShdw>
                </a:effectLst>
                <a:cs typeface="Arial" panose="020B0604020202020204" pitchFamily="34" charset="0"/>
                <a:sym typeface="+mn-ea"/>
              </a:rPr>
              <a:t>thiết</a:t>
            </a:r>
            <a:r>
              <a:rPr lang="en-US" altLang="vi-VN" sz="3600" dirty="0">
                <a:effectLst>
                  <a:outerShdw blurRad="38100" dist="19050" dir="2700000" algn="tl" rotWithShape="0">
                    <a:schemeClr val="dk1">
                      <a:alpha val="40000"/>
                      <a:alpha val="40000"/>
                    </a:schemeClr>
                  </a:outerShdw>
                </a:effectLst>
                <a:cs typeface="Arial" panose="020B0604020202020204" pitchFamily="34" charset="0"/>
                <a:sym typeface="+mn-ea"/>
              </a:rPr>
              <a:t> </a:t>
            </a:r>
            <a:r>
              <a:rPr lang="en-US" altLang="vi-VN" sz="3600" dirty="0" err="1">
                <a:effectLst>
                  <a:outerShdw blurRad="38100" dist="19050" dir="2700000" algn="tl" rotWithShape="0">
                    <a:schemeClr val="dk1">
                      <a:alpha val="40000"/>
                      <a:alpha val="40000"/>
                    </a:schemeClr>
                  </a:outerShdw>
                </a:effectLst>
                <a:cs typeface="Arial" panose="020B0604020202020204" pitchFamily="34" charset="0"/>
                <a:sym typeface="+mn-ea"/>
              </a:rPr>
              <a:t>bị</a:t>
            </a:r>
            <a:r>
              <a:rPr lang="en-US" altLang="vi-VN" sz="3600" dirty="0">
                <a:effectLst>
                  <a:outerShdw blurRad="38100" dist="19050" dir="2700000" algn="tl" rotWithShape="0">
                    <a:schemeClr val="dk1">
                      <a:alpha val="40000"/>
                      <a:alpha val="40000"/>
                    </a:schemeClr>
                  </a:outerShdw>
                </a:effectLst>
                <a:cs typeface="Arial" panose="020B0604020202020204" pitchFamily="34" charset="0"/>
                <a:sym typeface="+mn-ea"/>
              </a:rPr>
              <a:t> </a:t>
            </a:r>
            <a:r>
              <a:rPr lang="en-US" altLang="vi-VN" sz="3600" dirty="0" err="1">
                <a:effectLst>
                  <a:outerShdw blurRad="38100" dist="19050" dir="2700000" algn="tl" rotWithShape="0">
                    <a:schemeClr val="dk1">
                      <a:alpha val="40000"/>
                      <a:alpha val="40000"/>
                    </a:schemeClr>
                  </a:outerShdw>
                </a:effectLst>
                <a:cs typeface="Arial" panose="020B0604020202020204" pitchFamily="34" charset="0"/>
                <a:sym typeface="+mn-ea"/>
              </a:rPr>
              <a:t>điện</a:t>
            </a:r>
            <a:endParaRPr lang="en-US" altLang="vi-VN" sz="3600" dirty="0">
              <a:effectLst>
                <a:outerShdw blurRad="38100" dist="19050" dir="2700000" algn="tl" rotWithShape="0">
                  <a:schemeClr val="dk1">
                    <a:alpha val="40000"/>
                    <a:alpha val="40000"/>
                  </a:schemeClr>
                </a:outerShdw>
              </a:effectLst>
              <a:cs typeface="Arial" panose="020B0604020202020204" pitchFamily="34" charset="0"/>
              <a:sym typeface="+mn-ea"/>
            </a:endParaRPr>
          </a:p>
        </p:txBody>
      </p:sp>
      <p:sp>
        <p:nvSpPr>
          <p:cNvPr id="5" name="Text Box 4"/>
          <p:cNvSpPr txBox="1"/>
          <p:nvPr/>
        </p:nvSpPr>
        <p:spPr>
          <a:xfrm>
            <a:off x="5245173" y="3429000"/>
            <a:ext cx="2667001" cy="1200329"/>
          </a:xfrm>
          <a:prstGeom prst="rect">
            <a:avLst/>
          </a:prstGeom>
          <a:noFill/>
        </p:spPr>
        <p:txBody>
          <a:bodyPr wrap="square" rtlCol="0" anchor="t">
            <a:spAutoFit/>
          </a:bodyPr>
          <a:lstStyle/>
          <a:p>
            <a:pPr algn="l"/>
            <a:r>
              <a:rPr lang="en-US" altLang="en-US" sz="1800" b="1" dirty="0">
                <a:cs typeface="Arial" panose="020B0604020202020204" pitchFamily="34" charset="0"/>
                <a:sym typeface="+mn-ea"/>
              </a:rPr>
              <a:t>Sinh viên thực hiện:</a:t>
            </a:r>
          </a:p>
          <a:p>
            <a:pPr algn="l"/>
            <a:r>
              <a:rPr lang="en-US" altLang="en-US" sz="1800" dirty="0" err="1">
                <a:cs typeface="Arial" panose="020B0604020202020204" pitchFamily="34" charset="0"/>
                <a:sym typeface="+mn-ea"/>
              </a:rPr>
              <a:t>Nguyễn</a:t>
            </a:r>
            <a:r>
              <a:rPr lang="en-US" altLang="en-US" sz="1800" dirty="0">
                <a:cs typeface="Arial" panose="020B0604020202020204" pitchFamily="34" charset="0"/>
                <a:sym typeface="+mn-ea"/>
              </a:rPr>
              <a:t> Thành Vinh </a:t>
            </a:r>
            <a:r>
              <a:rPr lang="vi-VN" altLang="en-US" sz="1800" dirty="0">
                <a:cs typeface="Arial" panose="020B0604020202020204" pitchFamily="34" charset="0"/>
                <a:sym typeface="+mn-ea"/>
              </a:rPr>
              <a:t> </a:t>
            </a:r>
            <a:endParaRPr lang="en-US" altLang="en-US" sz="1800" dirty="0">
              <a:cs typeface="Arial" panose="020B0604020202020204" pitchFamily="34" charset="0"/>
              <a:sym typeface="+mn-ea"/>
            </a:endParaRPr>
          </a:p>
          <a:p>
            <a:pPr algn="l"/>
            <a:r>
              <a:rPr lang="en-US" altLang="en-US" dirty="0">
                <a:cs typeface="Arial" panose="020B0604020202020204" pitchFamily="34" charset="0"/>
                <a:sym typeface="+mn-ea"/>
              </a:rPr>
              <a:t>MSSV: </a:t>
            </a:r>
            <a:r>
              <a:rPr lang="en-US" altLang="en-US" sz="1800" dirty="0">
                <a:cs typeface="Arial" panose="020B0604020202020204" pitchFamily="34" charset="0"/>
                <a:sym typeface="+mn-ea"/>
              </a:rPr>
              <a:t>110122206</a:t>
            </a:r>
          </a:p>
          <a:p>
            <a:pPr algn="l"/>
            <a:r>
              <a:rPr lang="en-US" altLang="en-US" dirty="0" err="1">
                <a:cs typeface="Arial" panose="020B0604020202020204" pitchFamily="34" charset="0"/>
                <a:sym typeface="+mn-ea"/>
              </a:rPr>
              <a:t>Lớp</a:t>
            </a:r>
            <a:r>
              <a:rPr lang="en-US" altLang="en-US" dirty="0">
                <a:cs typeface="Arial" panose="020B0604020202020204" pitchFamily="34" charset="0"/>
                <a:sym typeface="+mn-ea"/>
              </a:rPr>
              <a:t>: DA22TTC</a:t>
            </a:r>
            <a:r>
              <a:rPr lang="en-US" altLang="en-US" sz="1800" dirty="0">
                <a:cs typeface="Arial" panose="020B0604020202020204" pitchFamily="34" charset="0"/>
                <a:sym typeface="+mn-ea"/>
              </a:rPr>
              <a:t>	</a:t>
            </a:r>
          </a:p>
        </p:txBody>
      </p:sp>
      <p:sp>
        <p:nvSpPr>
          <p:cNvPr id="3" name="Text Box 2"/>
          <p:cNvSpPr txBox="1"/>
          <p:nvPr/>
        </p:nvSpPr>
        <p:spPr>
          <a:xfrm>
            <a:off x="695405" y="3429000"/>
            <a:ext cx="3235960" cy="646331"/>
          </a:xfrm>
          <a:prstGeom prst="rect">
            <a:avLst/>
          </a:prstGeom>
          <a:noFill/>
        </p:spPr>
        <p:txBody>
          <a:bodyPr wrap="square" rtlCol="0">
            <a:spAutoFit/>
          </a:bodyPr>
          <a:lstStyle/>
          <a:p>
            <a:r>
              <a:rPr lang="vi-VN" altLang="en-US" b="1" dirty="0">
                <a:cs typeface="Arial" panose="020B0604020202020204" pitchFamily="34" charset="0"/>
                <a:sym typeface="+mn-ea"/>
              </a:rPr>
              <a:t>Giảng viên hướng dẫn:</a:t>
            </a:r>
            <a:r>
              <a:rPr lang="vi-VN" altLang="en-US" dirty="0">
                <a:cs typeface="Arial" panose="020B0604020202020204" pitchFamily="34" charset="0"/>
                <a:sym typeface="+mn-ea"/>
              </a:rPr>
              <a:t> </a:t>
            </a:r>
          </a:p>
          <a:p>
            <a:r>
              <a:rPr lang="vi-VN" altLang="en-US" dirty="0">
                <a:cs typeface="Arial" panose="020B0604020202020204" pitchFamily="34" charset="0"/>
                <a:sym typeface="+mn-ea"/>
              </a:rPr>
              <a:t>T</a:t>
            </a:r>
            <a:r>
              <a:rPr lang="en-US" altLang="en-US" dirty="0" err="1">
                <a:cs typeface="Arial" panose="020B0604020202020204" pitchFamily="34" charset="0"/>
                <a:sym typeface="+mn-ea"/>
              </a:rPr>
              <a:t>hS</a:t>
            </a:r>
            <a:r>
              <a:rPr lang="en-US" altLang="en-US" dirty="0">
                <a:cs typeface="Arial" panose="020B0604020202020204" pitchFamily="34" charset="0"/>
                <a:sym typeface="+mn-ea"/>
              </a:rPr>
              <a:t>. </a:t>
            </a:r>
            <a:r>
              <a:rPr lang="en-US" altLang="en-US" dirty="0" err="1">
                <a:cs typeface="Arial" panose="020B0604020202020204" pitchFamily="34" charset="0"/>
                <a:sym typeface="+mn-ea"/>
              </a:rPr>
              <a:t>Trầm</a:t>
            </a:r>
            <a:r>
              <a:rPr lang="en-US" altLang="en-US" dirty="0">
                <a:cs typeface="Arial" panose="020B0604020202020204" pitchFamily="34" charset="0"/>
                <a:sym typeface="+mn-ea"/>
              </a:rPr>
              <a:t> </a:t>
            </a:r>
            <a:r>
              <a:rPr lang="en-US" altLang="en-US" dirty="0" err="1">
                <a:cs typeface="Arial" panose="020B0604020202020204" pitchFamily="34" charset="0"/>
                <a:sym typeface="+mn-ea"/>
              </a:rPr>
              <a:t>Hoàng</a:t>
            </a:r>
            <a:r>
              <a:rPr lang="en-US" altLang="en-US" dirty="0">
                <a:cs typeface="Arial" panose="020B0604020202020204" pitchFamily="34" charset="0"/>
                <a:sym typeface="+mn-ea"/>
              </a:rPr>
              <a:t> Nam</a:t>
            </a:r>
            <a:endParaRPr lang="en-US" dirty="0">
              <a:cs typeface="Arial" panose="020B0604020202020204" pitchFamily="34" charset="0"/>
            </a:endParaRPr>
          </a:p>
        </p:txBody>
      </p:sp>
      <p:pic>
        <p:nvPicPr>
          <p:cNvPr id="11" name="Picture 2">
            <a:extLst>
              <a:ext uri="{FF2B5EF4-FFF2-40B4-BE49-F238E27FC236}">
                <a16:creationId xmlns:a16="http://schemas.microsoft.com/office/drawing/2014/main" id="{BEC03AEC-7050-43CB-954F-3250CF26B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835"/>
            <a:ext cx="1361700" cy="133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955F9DED-3C05-4247-BC81-CB31A9D10957}"/>
              </a:ext>
            </a:extLst>
          </p:cNvPr>
          <p:cNvSpPr>
            <a:spLocks noGrp="1"/>
          </p:cNvSpPr>
          <p:nvPr>
            <p:ph type="title"/>
          </p:nvPr>
        </p:nvSpPr>
        <p:spPr>
          <a:xfrm>
            <a:off x="1905000" y="3048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10" name="Text Box 9">
            <a:extLst>
              <a:ext uri="{FF2B5EF4-FFF2-40B4-BE49-F238E27FC236}">
                <a16:creationId xmlns:a16="http://schemas.microsoft.com/office/drawing/2014/main" id="{86F58689-DC5F-4B8F-8453-A46E81D4A6DA}"/>
              </a:ext>
            </a:extLst>
          </p:cNvPr>
          <p:cNvSpPr txBox="1"/>
          <p:nvPr/>
        </p:nvSpPr>
        <p:spPr>
          <a:xfrm>
            <a:off x="1581150" y="1066800"/>
            <a:ext cx="5981700"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mô</a:t>
            </a:r>
            <a:r>
              <a:rPr lang="en-US" altLang="en-US" sz="2100" b="1" dirty="0">
                <a:cs typeface="Arial" panose="020B0604020202020204" pitchFamily="34" charset="0"/>
              </a:rPr>
              <a:t> </a:t>
            </a:r>
            <a:r>
              <a:rPr lang="en-US" altLang="en-US" sz="2100" b="1" dirty="0" err="1">
                <a:cs typeface="Arial" panose="020B0604020202020204" pitchFamily="34" charset="0"/>
              </a:rPr>
              <a:t>hình</a:t>
            </a:r>
            <a:r>
              <a:rPr lang="en-US" altLang="en-US" sz="2100" b="1" dirty="0">
                <a:cs typeface="Arial" panose="020B0604020202020204" pitchFamily="34" charset="0"/>
              </a:rPr>
              <a:t> Use case </a:t>
            </a:r>
            <a:r>
              <a:rPr lang="en-US" altLang="en-US" sz="2100" b="1" dirty="0" err="1">
                <a:cs typeface="Arial" panose="020B0604020202020204" pitchFamily="34" charset="0"/>
              </a:rPr>
              <a:t>tổng</a:t>
            </a:r>
            <a:r>
              <a:rPr lang="en-US" altLang="en-US" sz="2100" b="1" dirty="0">
                <a:cs typeface="Arial" panose="020B0604020202020204" pitchFamily="34" charset="0"/>
              </a:rPr>
              <a:t> </a:t>
            </a:r>
            <a:r>
              <a:rPr lang="en-US" altLang="en-US" sz="2100" b="1" dirty="0" err="1">
                <a:cs typeface="Arial" panose="020B0604020202020204" pitchFamily="34" charset="0"/>
              </a:rPr>
              <a:t>quát</a:t>
            </a:r>
            <a:r>
              <a:rPr lang="en-US" altLang="en-US" sz="2100" b="1" dirty="0">
                <a:cs typeface="Arial" panose="020B0604020202020204" pitchFamily="34" charset="0"/>
              </a:rPr>
              <a:t> </a:t>
            </a:r>
            <a:r>
              <a:rPr lang="en-US" altLang="en-US" sz="2100" b="1" dirty="0" err="1">
                <a:cs typeface="Arial" panose="020B0604020202020204" pitchFamily="34" charset="0"/>
              </a:rPr>
              <a:t>cửa</a:t>
            </a:r>
            <a:r>
              <a:rPr lang="en-US" altLang="en-US" sz="2100" b="1" dirty="0">
                <a:cs typeface="Arial" panose="020B0604020202020204" pitchFamily="34" charset="0"/>
              </a:rPr>
              <a:t> </a:t>
            </a:r>
            <a:r>
              <a:rPr lang="en-US" altLang="en-US" sz="2100" b="1" dirty="0" err="1">
                <a:cs typeface="Arial" panose="020B0604020202020204" pitchFamily="34" charset="0"/>
              </a:rPr>
              <a:t>hàng</a:t>
            </a:r>
            <a:endParaRPr lang="en-US" altLang="en-US" sz="2100" b="1" dirty="0">
              <a:cs typeface="Arial" panose="020B0604020202020204" pitchFamily="34" charset="0"/>
            </a:endParaRPr>
          </a:p>
        </p:txBody>
      </p:sp>
      <p:pic>
        <p:nvPicPr>
          <p:cNvPr id="7170" name="Picture 1">
            <a:extLst>
              <a:ext uri="{FF2B5EF4-FFF2-40B4-BE49-F238E27FC236}">
                <a16:creationId xmlns:a16="http://schemas.microsoft.com/office/drawing/2014/main" id="{7310AC87-98B5-47E7-BD1B-E7BA071D8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10" y="1583993"/>
            <a:ext cx="9038690" cy="482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34D7B06A-24AA-46F6-8F02-556EA05483E9}"/>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9" name="Text Box 9">
            <a:extLst>
              <a:ext uri="{FF2B5EF4-FFF2-40B4-BE49-F238E27FC236}">
                <a16:creationId xmlns:a16="http://schemas.microsoft.com/office/drawing/2014/main" id="{AEB746B7-40DD-4E71-8417-601025721893}"/>
              </a:ext>
            </a:extLst>
          </p:cNvPr>
          <p:cNvSpPr txBox="1"/>
          <p:nvPr/>
        </p:nvSpPr>
        <p:spPr>
          <a:xfrm>
            <a:off x="1400175" y="990600"/>
            <a:ext cx="6343650"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mô</a:t>
            </a:r>
            <a:r>
              <a:rPr lang="en-US" altLang="en-US" sz="2100" b="1" dirty="0">
                <a:cs typeface="Arial" panose="020B0604020202020204" pitchFamily="34" charset="0"/>
              </a:rPr>
              <a:t> </a:t>
            </a:r>
            <a:r>
              <a:rPr lang="en-US" altLang="en-US" sz="2100" b="1" dirty="0" err="1">
                <a:cs typeface="Arial" panose="020B0604020202020204" pitchFamily="34" charset="0"/>
              </a:rPr>
              <a:t>hình</a:t>
            </a:r>
            <a:r>
              <a:rPr lang="en-US" altLang="en-US" sz="2100" b="1" dirty="0">
                <a:cs typeface="Arial" panose="020B0604020202020204" pitchFamily="34" charset="0"/>
              </a:rPr>
              <a:t> Use case </a:t>
            </a:r>
            <a:r>
              <a:rPr lang="en-US" altLang="en-US" sz="2100" b="1" dirty="0" err="1">
                <a:cs typeface="Arial" panose="020B0604020202020204" pitchFamily="34" charset="0"/>
              </a:rPr>
              <a:t>tổng</a:t>
            </a:r>
            <a:r>
              <a:rPr lang="en-US" altLang="en-US" sz="2100" b="1" dirty="0">
                <a:cs typeface="Arial" panose="020B0604020202020204" pitchFamily="34" charset="0"/>
              </a:rPr>
              <a:t> </a:t>
            </a:r>
            <a:r>
              <a:rPr lang="en-US" altLang="en-US" sz="2100" b="1" dirty="0" err="1">
                <a:cs typeface="Arial" panose="020B0604020202020204" pitchFamily="34" charset="0"/>
              </a:rPr>
              <a:t>quát</a:t>
            </a:r>
            <a:r>
              <a:rPr lang="en-US" altLang="en-US" sz="2100" b="1" dirty="0">
                <a:cs typeface="Arial" panose="020B0604020202020204" pitchFamily="34" charset="0"/>
              </a:rPr>
              <a:t> </a:t>
            </a:r>
            <a:r>
              <a:rPr lang="en-US" altLang="en-US" sz="2100" b="1" dirty="0" err="1">
                <a:cs typeface="Arial" panose="020B0604020202020204" pitchFamily="34" charset="0"/>
              </a:rPr>
              <a:t>người</a:t>
            </a:r>
            <a:r>
              <a:rPr lang="en-US" altLang="en-US" sz="2100" b="1" dirty="0">
                <a:cs typeface="Arial" panose="020B0604020202020204" pitchFamily="34" charset="0"/>
              </a:rPr>
              <a:t> </a:t>
            </a:r>
            <a:r>
              <a:rPr lang="en-US" altLang="en-US" sz="2100" b="1" dirty="0" err="1">
                <a:cs typeface="Arial" panose="020B0604020202020204" pitchFamily="34" charset="0"/>
              </a:rPr>
              <a:t>dùng</a:t>
            </a:r>
            <a:endParaRPr lang="en-US" altLang="en-US" sz="2100" b="1" dirty="0">
              <a:cs typeface="Arial" panose="020B0604020202020204" pitchFamily="34" charset="0"/>
            </a:endParaRPr>
          </a:p>
        </p:txBody>
      </p:sp>
      <p:pic>
        <p:nvPicPr>
          <p:cNvPr id="8194" name="Picture 1">
            <a:extLst>
              <a:ext uri="{FF2B5EF4-FFF2-40B4-BE49-F238E27FC236}">
                <a16:creationId xmlns:a16="http://schemas.microsoft.com/office/drawing/2014/main" id="{8CA1FBDA-C666-4DF0-A25D-1EA7670D5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07793"/>
            <a:ext cx="8382000" cy="476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8FF122E6-F699-442F-9F55-8E63B2F89D21}"/>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8" name="Text Box 9">
            <a:extLst>
              <a:ext uri="{FF2B5EF4-FFF2-40B4-BE49-F238E27FC236}">
                <a16:creationId xmlns:a16="http://schemas.microsoft.com/office/drawing/2014/main" id="{EBCBA282-1CB9-4548-B684-39CF7BBB0DF6}"/>
              </a:ext>
            </a:extLst>
          </p:cNvPr>
          <p:cNvSpPr txBox="1"/>
          <p:nvPr/>
        </p:nvSpPr>
        <p:spPr>
          <a:xfrm>
            <a:off x="685799" y="990600"/>
            <a:ext cx="7772400"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mô</a:t>
            </a:r>
            <a:r>
              <a:rPr lang="en-US" altLang="en-US" sz="2100" b="1" dirty="0">
                <a:cs typeface="Arial" panose="020B0604020202020204" pitchFamily="34" charset="0"/>
              </a:rPr>
              <a:t> </a:t>
            </a:r>
            <a:r>
              <a:rPr lang="en-US" altLang="en-US" sz="2100" b="1" dirty="0" err="1">
                <a:cs typeface="Arial" panose="020B0604020202020204" pitchFamily="34" charset="0"/>
              </a:rPr>
              <a:t>hình</a:t>
            </a:r>
            <a:r>
              <a:rPr lang="en-US" altLang="en-US" sz="2100" b="1" dirty="0">
                <a:cs typeface="Arial" panose="020B0604020202020204" pitchFamily="34" charset="0"/>
              </a:rPr>
              <a:t> Use case </a:t>
            </a:r>
            <a:r>
              <a:rPr lang="en-US" altLang="en-US" sz="2100" b="1" dirty="0" err="1">
                <a:cs typeface="Arial" panose="020B0604020202020204" pitchFamily="34" charset="0"/>
              </a:rPr>
              <a:t>quản</a:t>
            </a:r>
            <a:r>
              <a:rPr lang="en-US" altLang="en-US" sz="2100" b="1" dirty="0">
                <a:cs typeface="Arial" panose="020B0604020202020204" pitchFamily="34" charset="0"/>
              </a:rPr>
              <a:t> </a:t>
            </a:r>
            <a:r>
              <a:rPr lang="en-US" altLang="en-US" sz="2100" b="1" dirty="0" err="1">
                <a:cs typeface="Arial" panose="020B0604020202020204" pitchFamily="34" charset="0"/>
              </a:rPr>
              <a:t>lý</a:t>
            </a:r>
            <a:r>
              <a:rPr lang="en-US" altLang="en-US" sz="2100" b="1" dirty="0">
                <a:cs typeface="Arial" panose="020B0604020202020204" pitchFamily="34" charset="0"/>
              </a:rPr>
              <a:t> </a:t>
            </a:r>
            <a:r>
              <a:rPr lang="en-US" altLang="en-US" sz="2100" b="1" dirty="0" err="1">
                <a:cs typeface="Arial" panose="020B0604020202020204" pitchFamily="34" charset="0"/>
              </a:rPr>
              <a:t>giỏ</a:t>
            </a:r>
            <a:r>
              <a:rPr lang="en-US" altLang="en-US" sz="2100" b="1" dirty="0">
                <a:cs typeface="Arial" panose="020B0604020202020204" pitchFamily="34" charset="0"/>
              </a:rPr>
              <a:t> </a:t>
            </a:r>
            <a:r>
              <a:rPr lang="en-US" altLang="en-US" sz="2100" b="1" dirty="0" err="1">
                <a:cs typeface="Arial" panose="020B0604020202020204" pitchFamily="34" charset="0"/>
              </a:rPr>
              <a:t>hàng</a:t>
            </a:r>
            <a:r>
              <a:rPr lang="en-US" altLang="en-US" sz="2100" b="1" dirty="0">
                <a:cs typeface="Arial" panose="020B0604020202020204" pitchFamily="34" charset="0"/>
              </a:rPr>
              <a:t>  </a:t>
            </a:r>
            <a:r>
              <a:rPr lang="en-US" altLang="en-US" sz="2100" b="1" dirty="0" err="1">
                <a:cs typeface="Arial" panose="020B0604020202020204" pitchFamily="34" charset="0"/>
              </a:rPr>
              <a:t>của</a:t>
            </a:r>
            <a:r>
              <a:rPr lang="en-US" altLang="en-US" sz="2100" b="1" dirty="0">
                <a:cs typeface="Arial" panose="020B0604020202020204" pitchFamily="34" charset="0"/>
              </a:rPr>
              <a:t> </a:t>
            </a:r>
            <a:r>
              <a:rPr lang="en-US" altLang="en-US" sz="2100" b="1" dirty="0" err="1">
                <a:cs typeface="Arial" panose="020B0604020202020204" pitchFamily="34" charset="0"/>
              </a:rPr>
              <a:t>khách</a:t>
            </a:r>
            <a:r>
              <a:rPr lang="en-US" altLang="en-US" sz="2100" b="1" dirty="0">
                <a:cs typeface="Arial" panose="020B0604020202020204" pitchFamily="34" charset="0"/>
              </a:rPr>
              <a:t> </a:t>
            </a:r>
            <a:r>
              <a:rPr lang="en-US" altLang="en-US" sz="2100" b="1" dirty="0" err="1">
                <a:cs typeface="Arial" panose="020B0604020202020204" pitchFamily="34" charset="0"/>
              </a:rPr>
              <a:t>hàng</a:t>
            </a:r>
            <a:endParaRPr lang="en-US" altLang="en-US" sz="2100" b="1" dirty="0">
              <a:cs typeface="Arial" panose="020B0604020202020204" pitchFamily="34" charset="0"/>
            </a:endParaRPr>
          </a:p>
        </p:txBody>
      </p:sp>
      <p:pic>
        <p:nvPicPr>
          <p:cNvPr id="9218" name="Picture 1">
            <a:extLst>
              <a:ext uri="{FF2B5EF4-FFF2-40B4-BE49-F238E27FC236}">
                <a16:creationId xmlns:a16="http://schemas.microsoft.com/office/drawing/2014/main" id="{55084C63-66C1-4411-BEF0-E783793E4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637016"/>
            <a:ext cx="8382000" cy="452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0309BE-7377-4151-B687-03E8BC382807}"/>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6" name="Text Box 9">
            <a:extLst>
              <a:ext uri="{FF2B5EF4-FFF2-40B4-BE49-F238E27FC236}">
                <a16:creationId xmlns:a16="http://schemas.microsoft.com/office/drawing/2014/main" id="{2D9BBD4B-AA0B-4F6C-9345-69BD26120BCD}"/>
              </a:ext>
            </a:extLst>
          </p:cNvPr>
          <p:cNvSpPr txBox="1"/>
          <p:nvPr/>
        </p:nvSpPr>
        <p:spPr>
          <a:xfrm>
            <a:off x="1028699" y="990600"/>
            <a:ext cx="7086601"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mô</a:t>
            </a:r>
            <a:r>
              <a:rPr lang="en-US" altLang="en-US" sz="2100" b="1" dirty="0">
                <a:cs typeface="Arial" panose="020B0604020202020204" pitchFamily="34" charset="0"/>
              </a:rPr>
              <a:t> </a:t>
            </a:r>
            <a:r>
              <a:rPr lang="en-US" altLang="en-US" sz="2100" b="1" dirty="0" err="1">
                <a:cs typeface="Arial" panose="020B0604020202020204" pitchFamily="34" charset="0"/>
              </a:rPr>
              <a:t>hình</a:t>
            </a:r>
            <a:r>
              <a:rPr lang="en-US" altLang="en-US" sz="2100" b="1" dirty="0">
                <a:cs typeface="Arial" panose="020B0604020202020204" pitchFamily="34" charset="0"/>
              </a:rPr>
              <a:t> Use case </a:t>
            </a:r>
            <a:r>
              <a:rPr lang="en-US" altLang="en-US" sz="2100" b="1" dirty="0" err="1">
                <a:cs typeface="Arial" panose="020B0604020202020204" pitchFamily="34" charset="0"/>
              </a:rPr>
              <a:t>quản</a:t>
            </a:r>
            <a:r>
              <a:rPr lang="en-US" altLang="en-US" sz="2100" b="1" dirty="0">
                <a:cs typeface="Arial" panose="020B0604020202020204" pitchFamily="34" charset="0"/>
              </a:rPr>
              <a:t> </a:t>
            </a:r>
            <a:r>
              <a:rPr lang="en-US" altLang="en-US" sz="2100" b="1" dirty="0" err="1">
                <a:cs typeface="Arial" panose="020B0604020202020204" pitchFamily="34" charset="0"/>
              </a:rPr>
              <a:t>lý</a:t>
            </a:r>
            <a:r>
              <a:rPr lang="en-US" altLang="en-US" sz="2100" b="1" dirty="0">
                <a:cs typeface="Arial" panose="020B0604020202020204" pitchFamily="34" charset="0"/>
              </a:rPr>
              <a:t> </a:t>
            </a:r>
            <a:r>
              <a:rPr lang="en-US" altLang="en-US" sz="2100" b="1" dirty="0" err="1">
                <a:cs typeface="Arial" panose="020B0604020202020204" pitchFamily="34" charset="0"/>
              </a:rPr>
              <a:t>sản</a:t>
            </a:r>
            <a:r>
              <a:rPr lang="en-US" altLang="en-US" sz="2100" b="1" dirty="0">
                <a:cs typeface="Arial" panose="020B0604020202020204" pitchFamily="34" charset="0"/>
              </a:rPr>
              <a:t> </a:t>
            </a:r>
            <a:r>
              <a:rPr lang="en-US" altLang="en-US" sz="2100" b="1" dirty="0" err="1">
                <a:cs typeface="Arial" panose="020B0604020202020204" pitchFamily="34" charset="0"/>
              </a:rPr>
              <a:t>phẩm</a:t>
            </a:r>
            <a:r>
              <a:rPr lang="en-US" altLang="en-US" sz="2100" b="1" dirty="0">
                <a:cs typeface="Arial" panose="020B0604020202020204" pitchFamily="34" charset="0"/>
              </a:rPr>
              <a:t> </a:t>
            </a:r>
            <a:r>
              <a:rPr lang="en-US" altLang="en-US" sz="2100" b="1" dirty="0" err="1">
                <a:cs typeface="Arial" panose="020B0604020202020204" pitchFamily="34" charset="0"/>
              </a:rPr>
              <a:t>của</a:t>
            </a:r>
            <a:r>
              <a:rPr lang="en-US" altLang="en-US" sz="2100" b="1" dirty="0">
                <a:cs typeface="Arial" panose="020B0604020202020204" pitchFamily="34" charset="0"/>
              </a:rPr>
              <a:t> admin</a:t>
            </a:r>
          </a:p>
        </p:txBody>
      </p:sp>
      <p:pic>
        <p:nvPicPr>
          <p:cNvPr id="10242" name="Picture 1">
            <a:extLst>
              <a:ext uri="{FF2B5EF4-FFF2-40B4-BE49-F238E27FC236}">
                <a16:creationId xmlns:a16="http://schemas.microsoft.com/office/drawing/2014/main" id="{AC4CFBEA-8CDC-4696-810A-B4183DE4C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1507794"/>
            <a:ext cx="7543799" cy="471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C2451A7-CD35-455F-83EB-19CD900FD104}"/>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9" name="Text Box 9">
            <a:extLst>
              <a:ext uri="{FF2B5EF4-FFF2-40B4-BE49-F238E27FC236}">
                <a16:creationId xmlns:a16="http://schemas.microsoft.com/office/drawing/2014/main" id="{3D5EE1E6-6FAF-4CE2-976D-DA07DFB59FAA}"/>
              </a:ext>
            </a:extLst>
          </p:cNvPr>
          <p:cNvSpPr txBox="1"/>
          <p:nvPr/>
        </p:nvSpPr>
        <p:spPr>
          <a:xfrm>
            <a:off x="2914649" y="914400"/>
            <a:ext cx="3314701"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quan</a:t>
            </a:r>
            <a:r>
              <a:rPr lang="en-US" altLang="en-US" sz="2100" b="1" dirty="0">
                <a:cs typeface="Arial" panose="020B0604020202020204" pitchFamily="34" charset="0"/>
              </a:rPr>
              <a:t> </a:t>
            </a:r>
            <a:r>
              <a:rPr lang="en-US" altLang="en-US" sz="2100" b="1" dirty="0" err="1">
                <a:cs typeface="Arial" panose="020B0604020202020204" pitchFamily="34" charset="0"/>
              </a:rPr>
              <a:t>hệ</a:t>
            </a:r>
            <a:r>
              <a:rPr lang="en-US" altLang="en-US" sz="2100" b="1" dirty="0">
                <a:cs typeface="Arial" panose="020B0604020202020204" pitchFamily="34" charset="0"/>
              </a:rPr>
              <a:t> </a:t>
            </a:r>
            <a:r>
              <a:rPr lang="en-US" altLang="en-US" sz="2100" b="1" dirty="0" err="1">
                <a:cs typeface="Arial" panose="020B0604020202020204" pitchFamily="34" charset="0"/>
              </a:rPr>
              <a:t>dữ</a:t>
            </a:r>
            <a:r>
              <a:rPr lang="en-US" altLang="en-US" sz="2100" b="1" dirty="0">
                <a:cs typeface="Arial" panose="020B0604020202020204" pitchFamily="34" charset="0"/>
              </a:rPr>
              <a:t> </a:t>
            </a:r>
            <a:r>
              <a:rPr lang="en-US" altLang="en-US" sz="2100" b="1" dirty="0" err="1">
                <a:cs typeface="Arial" panose="020B0604020202020204" pitchFamily="34" charset="0"/>
              </a:rPr>
              <a:t>liệu</a:t>
            </a:r>
            <a:r>
              <a:rPr lang="en-US" altLang="en-US" sz="2100" b="1" dirty="0">
                <a:cs typeface="Arial" panose="020B0604020202020204" pitchFamily="34" charset="0"/>
              </a:rPr>
              <a:t> </a:t>
            </a:r>
          </a:p>
        </p:txBody>
      </p:sp>
      <p:pic>
        <p:nvPicPr>
          <p:cNvPr id="11266" name="Picture 1">
            <a:extLst>
              <a:ext uri="{FF2B5EF4-FFF2-40B4-BE49-F238E27FC236}">
                <a16:creationId xmlns:a16="http://schemas.microsoft.com/office/drawing/2014/main" id="{11B9BF61-97E6-42A1-9A11-11D238A52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883"/>
            <a:ext cx="8991600" cy="470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5C8369-2AAE-42A4-A999-ABD2F8F347D1}"/>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6" name="Text Box 9">
            <a:extLst>
              <a:ext uri="{FF2B5EF4-FFF2-40B4-BE49-F238E27FC236}">
                <a16:creationId xmlns:a16="http://schemas.microsoft.com/office/drawing/2014/main" id="{C26BEECA-6E4E-4704-8993-35BDBA426E27}"/>
              </a:ext>
            </a:extLst>
          </p:cNvPr>
          <p:cNvSpPr txBox="1"/>
          <p:nvPr/>
        </p:nvSpPr>
        <p:spPr>
          <a:xfrm>
            <a:off x="1533524" y="990600"/>
            <a:ext cx="6076951"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trình</a:t>
            </a:r>
            <a:r>
              <a:rPr lang="en-US" altLang="en-US" sz="2100" b="1" dirty="0">
                <a:cs typeface="Arial" panose="020B0604020202020204" pitchFamily="34" charset="0"/>
              </a:rPr>
              <a:t> </a:t>
            </a:r>
            <a:r>
              <a:rPr lang="en-US" altLang="en-US" sz="2100" b="1" dirty="0" err="1">
                <a:cs typeface="Arial" panose="020B0604020202020204" pitchFamily="34" charset="0"/>
              </a:rPr>
              <a:t>tự</a:t>
            </a:r>
            <a:r>
              <a:rPr lang="en-US" altLang="en-US" sz="2100" b="1" dirty="0">
                <a:cs typeface="Arial" panose="020B0604020202020204" pitchFamily="34" charset="0"/>
              </a:rPr>
              <a:t> </a:t>
            </a:r>
            <a:r>
              <a:rPr lang="en-US" altLang="en-US" sz="2100" b="1" dirty="0" err="1">
                <a:cs typeface="Arial" panose="020B0604020202020204" pitchFamily="34" charset="0"/>
              </a:rPr>
              <a:t>quản</a:t>
            </a:r>
            <a:r>
              <a:rPr lang="en-US" altLang="en-US" sz="2100" b="1" dirty="0">
                <a:cs typeface="Arial" panose="020B0604020202020204" pitchFamily="34" charset="0"/>
              </a:rPr>
              <a:t> </a:t>
            </a:r>
            <a:r>
              <a:rPr lang="en-US" altLang="en-US" sz="2100" b="1" dirty="0" err="1">
                <a:cs typeface="Arial" panose="020B0604020202020204" pitchFamily="34" charset="0"/>
              </a:rPr>
              <a:t>lý</a:t>
            </a:r>
            <a:r>
              <a:rPr lang="en-US" altLang="en-US" sz="2100" b="1" dirty="0">
                <a:cs typeface="Arial" panose="020B0604020202020204" pitchFamily="34" charset="0"/>
              </a:rPr>
              <a:t> </a:t>
            </a:r>
            <a:r>
              <a:rPr lang="en-US" altLang="en-US" sz="2100" b="1" dirty="0" err="1">
                <a:cs typeface="Arial" panose="020B0604020202020204" pitchFamily="34" charset="0"/>
              </a:rPr>
              <a:t>tài</a:t>
            </a:r>
            <a:r>
              <a:rPr lang="en-US" altLang="en-US" sz="2100" b="1" dirty="0">
                <a:cs typeface="Arial" panose="020B0604020202020204" pitchFamily="34" charset="0"/>
              </a:rPr>
              <a:t> </a:t>
            </a:r>
            <a:r>
              <a:rPr lang="en-US" altLang="en-US" sz="2100" b="1" dirty="0" err="1">
                <a:cs typeface="Arial" panose="020B0604020202020204" pitchFamily="34" charset="0"/>
              </a:rPr>
              <a:t>khoản</a:t>
            </a:r>
            <a:r>
              <a:rPr lang="en-US" altLang="en-US" sz="2100" b="1" dirty="0">
                <a:cs typeface="Arial" panose="020B0604020202020204" pitchFamily="34" charset="0"/>
              </a:rPr>
              <a:t> </a:t>
            </a:r>
            <a:r>
              <a:rPr lang="en-US" altLang="en-US" sz="2100" b="1" dirty="0" err="1">
                <a:cs typeface="Arial" panose="020B0604020202020204" pitchFamily="34" charset="0"/>
              </a:rPr>
              <a:t>người</a:t>
            </a:r>
            <a:r>
              <a:rPr lang="en-US" altLang="en-US" sz="2100" b="1" dirty="0">
                <a:cs typeface="Arial" panose="020B0604020202020204" pitchFamily="34" charset="0"/>
              </a:rPr>
              <a:t> </a:t>
            </a:r>
            <a:r>
              <a:rPr lang="en-US" altLang="en-US" sz="2100" b="1" dirty="0" err="1">
                <a:cs typeface="Arial" panose="020B0604020202020204" pitchFamily="34" charset="0"/>
              </a:rPr>
              <a:t>dùng</a:t>
            </a:r>
            <a:r>
              <a:rPr lang="en-US" altLang="en-US" sz="2100" b="1" dirty="0">
                <a:cs typeface="Arial" panose="020B0604020202020204" pitchFamily="34" charset="0"/>
              </a:rPr>
              <a:t> </a:t>
            </a:r>
          </a:p>
        </p:txBody>
      </p:sp>
      <p:pic>
        <p:nvPicPr>
          <p:cNvPr id="12290" name="Picture 1">
            <a:extLst>
              <a:ext uri="{FF2B5EF4-FFF2-40B4-BE49-F238E27FC236}">
                <a16:creationId xmlns:a16="http://schemas.microsoft.com/office/drawing/2014/main" id="{EAD05A7E-5056-4768-817B-857D4CB1E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00200"/>
            <a:ext cx="9144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8C5D76-3C01-4FFF-A669-E6FCF9C767D8}"/>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6" name="Text Box 9">
            <a:extLst>
              <a:ext uri="{FF2B5EF4-FFF2-40B4-BE49-F238E27FC236}">
                <a16:creationId xmlns:a16="http://schemas.microsoft.com/office/drawing/2014/main" id="{13239ECD-37BC-4DC8-A775-92FFAA3BC84A}"/>
              </a:ext>
            </a:extLst>
          </p:cNvPr>
          <p:cNvSpPr txBox="1"/>
          <p:nvPr/>
        </p:nvSpPr>
        <p:spPr>
          <a:xfrm>
            <a:off x="2212181" y="1000874"/>
            <a:ext cx="4719638"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trình</a:t>
            </a:r>
            <a:r>
              <a:rPr lang="en-US" altLang="en-US" sz="2100" b="1" dirty="0">
                <a:cs typeface="Arial" panose="020B0604020202020204" pitchFamily="34" charset="0"/>
              </a:rPr>
              <a:t> </a:t>
            </a:r>
            <a:r>
              <a:rPr lang="en-US" altLang="en-US" sz="2100" b="1" dirty="0" err="1">
                <a:cs typeface="Arial" panose="020B0604020202020204" pitchFamily="34" charset="0"/>
              </a:rPr>
              <a:t>tự</a:t>
            </a:r>
            <a:r>
              <a:rPr lang="en-US" altLang="en-US" sz="2100" b="1" dirty="0">
                <a:cs typeface="Arial" panose="020B0604020202020204" pitchFamily="34" charset="0"/>
              </a:rPr>
              <a:t> </a:t>
            </a:r>
            <a:r>
              <a:rPr lang="en-US" altLang="en-US" sz="2100" b="1" dirty="0" err="1">
                <a:cs typeface="Arial" panose="020B0604020202020204" pitchFamily="34" charset="0"/>
              </a:rPr>
              <a:t>tìm</a:t>
            </a:r>
            <a:r>
              <a:rPr lang="en-US" altLang="en-US" sz="2100" b="1" dirty="0">
                <a:cs typeface="Arial" panose="020B0604020202020204" pitchFamily="34" charset="0"/>
              </a:rPr>
              <a:t> </a:t>
            </a:r>
            <a:r>
              <a:rPr lang="en-US" altLang="en-US" sz="2100" b="1" dirty="0" err="1">
                <a:cs typeface="Arial" panose="020B0604020202020204" pitchFamily="34" charset="0"/>
              </a:rPr>
              <a:t>kiếm</a:t>
            </a:r>
            <a:r>
              <a:rPr lang="en-US" altLang="en-US" sz="2100" b="1" dirty="0">
                <a:cs typeface="Arial" panose="020B0604020202020204" pitchFamily="34" charset="0"/>
              </a:rPr>
              <a:t> </a:t>
            </a:r>
            <a:r>
              <a:rPr lang="en-US" altLang="en-US" sz="2100" b="1" dirty="0" err="1">
                <a:cs typeface="Arial" panose="020B0604020202020204" pitchFamily="34" charset="0"/>
              </a:rPr>
              <a:t>sản</a:t>
            </a:r>
            <a:r>
              <a:rPr lang="en-US" altLang="en-US" sz="2100" b="1" dirty="0">
                <a:cs typeface="Arial" panose="020B0604020202020204" pitchFamily="34" charset="0"/>
              </a:rPr>
              <a:t> </a:t>
            </a:r>
            <a:r>
              <a:rPr lang="en-US" altLang="en-US" sz="2100" b="1" dirty="0" err="1">
                <a:cs typeface="Arial" panose="020B0604020202020204" pitchFamily="34" charset="0"/>
              </a:rPr>
              <a:t>phẩm</a:t>
            </a:r>
            <a:r>
              <a:rPr lang="en-US" altLang="en-US" sz="2100" b="1" dirty="0">
                <a:cs typeface="Arial" panose="020B0604020202020204" pitchFamily="34" charset="0"/>
              </a:rPr>
              <a:t> </a:t>
            </a:r>
          </a:p>
        </p:txBody>
      </p:sp>
      <p:pic>
        <p:nvPicPr>
          <p:cNvPr id="13314" name="Picture 1">
            <a:extLst>
              <a:ext uri="{FF2B5EF4-FFF2-40B4-BE49-F238E27FC236}">
                <a16:creationId xmlns:a16="http://schemas.microsoft.com/office/drawing/2014/main" id="{1B9BE06A-C5BD-4D3A-8804-BB53CE029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0" y="1676400"/>
            <a:ext cx="9041627"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AC17F08-01A7-4395-B289-D42F0304F46F}"/>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8" name="Text Box 9">
            <a:extLst>
              <a:ext uri="{FF2B5EF4-FFF2-40B4-BE49-F238E27FC236}">
                <a16:creationId xmlns:a16="http://schemas.microsoft.com/office/drawing/2014/main" id="{DD215F5F-8196-4FAE-B770-792E34D51156}"/>
              </a:ext>
            </a:extLst>
          </p:cNvPr>
          <p:cNvSpPr txBox="1"/>
          <p:nvPr/>
        </p:nvSpPr>
        <p:spPr>
          <a:xfrm>
            <a:off x="1334688" y="914400"/>
            <a:ext cx="6474619"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trình</a:t>
            </a:r>
            <a:r>
              <a:rPr lang="en-US" altLang="en-US" sz="2100" b="1" dirty="0">
                <a:cs typeface="Arial" panose="020B0604020202020204" pitchFamily="34" charset="0"/>
              </a:rPr>
              <a:t> </a:t>
            </a:r>
            <a:r>
              <a:rPr lang="en-US" altLang="en-US" sz="2100" b="1" dirty="0" err="1">
                <a:cs typeface="Arial" panose="020B0604020202020204" pitchFamily="34" charset="0"/>
              </a:rPr>
              <a:t>tự</a:t>
            </a:r>
            <a:r>
              <a:rPr lang="en-US" altLang="en-US" sz="2100" b="1" dirty="0">
                <a:cs typeface="Arial" panose="020B0604020202020204" pitchFamily="34" charset="0"/>
              </a:rPr>
              <a:t> </a:t>
            </a:r>
            <a:r>
              <a:rPr lang="en-US" altLang="en-US" sz="2100" b="1" dirty="0" err="1">
                <a:cs typeface="Arial" panose="020B0604020202020204" pitchFamily="34" charset="0"/>
              </a:rPr>
              <a:t>đăng</a:t>
            </a:r>
            <a:r>
              <a:rPr lang="en-US" altLang="en-US" sz="2100" b="1" dirty="0">
                <a:cs typeface="Arial" panose="020B0604020202020204" pitchFamily="34" charset="0"/>
              </a:rPr>
              <a:t> </a:t>
            </a:r>
            <a:r>
              <a:rPr lang="en-US" altLang="en-US" sz="2100" b="1" dirty="0" err="1">
                <a:cs typeface="Arial" panose="020B0604020202020204" pitchFamily="34" charset="0"/>
              </a:rPr>
              <a:t>ký</a:t>
            </a:r>
            <a:r>
              <a:rPr lang="en-US" altLang="en-US" sz="2100" b="1" dirty="0">
                <a:cs typeface="Arial" panose="020B0604020202020204" pitchFamily="34" charset="0"/>
              </a:rPr>
              <a:t> </a:t>
            </a:r>
            <a:r>
              <a:rPr lang="en-US" altLang="en-US" sz="2100" b="1" dirty="0" err="1">
                <a:cs typeface="Arial" panose="020B0604020202020204" pitchFamily="34" charset="0"/>
              </a:rPr>
              <a:t>tài</a:t>
            </a:r>
            <a:r>
              <a:rPr lang="en-US" altLang="en-US" sz="2100" b="1" dirty="0">
                <a:cs typeface="Arial" panose="020B0604020202020204" pitchFamily="34" charset="0"/>
              </a:rPr>
              <a:t> </a:t>
            </a:r>
            <a:r>
              <a:rPr lang="en-US" altLang="en-US" sz="2100" b="1" dirty="0" err="1">
                <a:cs typeface="Arial" panose="020B0604020202020204" pitchFamily="34" charset="0"/>
              </a:rPr>
              <a:t>khoản</a:t>
            </a:r>
            <a:r>
              <a:rPr lang="en-US" altLang="en-US" sz="2100" b="1" dirty="0">
                <a:cs typeface="Arial" panose="020B0604020202020204" pitchFamily="34" charset="0"/>
              </a:rPr>
              <a:t> </a:t>
            </a:r>
            <a:r>
              <a:rPr lang="en-US" altLang="en-US" sz="2100" b="1" dirty="0" err="1">
                <a:cs typeface="Arial" panose="020B0604020202020204" pitchFamily="34" charset="0"/>
              </a:rPr>
              <a:t>cho</a:t>
            </a:r>
            <a:r>
              <a:rPr lang="en-US" altLang="en-US" sz="2100" b="1" dirty="0">
                <a:cs typeface="Arial" panose="020B0604020202020204" pitchFamily="34" charset="0"/>
              </a:rPr>
              <a:t> </a:t>
            </a:r>
            <a:r>
              <a:rPr lang="en-US" altLang="en-US" sz="2100" b="1" dirty="0" err="1">
                <a:cs typeface="Arial" panose="020B0604020202020204" pitchFamily="34" charset="0"/>
              </a:rPr>
              <a:t>người</a:t>
            </a:r>
            <a:r>
              <a:rPr lang="en-US" altLang="en-US" sz="2100" b="1" dirty="0">
                <a:cs typeface="Arial" panose="020B0604020202020204" pitchFamily="34" charset="0"/>
              </a:rPr>
              <a:t> </a:t>
            </a:r>
            <a:r>
              <a:rPr lang="en-US" altLang="en-US" sz="2100" b="1" dirty="0" err="1">
                <a:cs typeface="Arial" panose="020B0604020202020204" pitchFamily="34" charset="0"/>
              </a:rPr>
              <a:t>dùng</a:t>
            </a:r>
            <a:r>
              <a:rPr lang="en-US" altLang="en-US" sz="2100" b="1" dirty="0">
                <a:cs typeface="Arial" panose="020B0604020202020204" pitchFamily="34" charset="0"/>
              </a:rPr>
              <a:t> </a:t>
            </a:r>
          </a:p>
        </p:txBody>
      </p:sp>
      <p:pic>
        <p:nvPicPr>
          <p:cNvPr id="14338" name="Picture 1">
            <a:extLst>
              <a:ext uri="{FF2B5EF4-FFF2-40B4-BE49-F238E27FC236}">
                <a16:creationId xmlns:a16="http://schemas.microsoft.com/office/drawing/2014/main" id="{88425D4D-642F-4D1E-8081-DD81B35E1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8" y="1499231"/>
            <a:ext cx="8953501" cy="46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E67CDA02-3DB8-4E60-8066-74670D078FDD}"/>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11" name="Text Box 9">
            <a:extLst>
              <a:ext uri="{FF2B5EF4-FFF2-40B4-BE49-F238E27FC236}">
                <a16:creationId xmlns:a16="http://schemas.microsoft.com/office/drawing/2014/main" id="{8DEAC937-96FB-4810-B8F0-26E57D2A0ADC}"/>
              </a:ext>
            </a:extLst>
          </p:cNvPr>
          <p:cNvSpPr txBox="1"/>
          <p:nvPr/>
        </p:nvSpPr>
        <p:spPr>
          <a:xfrm>
            <a:off x="1539363" y="990600"/>
            <a:ext cx="6056712"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trình</a:t>
            </a:r>
            <a:r>
              <a:rPr lang="en-US" altLang="en-US" sz="2100" b="1" dirty="0">
                <a:cs typeface="Arial" panose="020B0604020202020204" pitchFamily="34" charset="0"/>
              </a:rPr>
              <a:t> </a:t>
            </a:r>
            <a:r>
              <a:rPr lang="en-US" altLang="en-US" sz="2100" b="1" dirty="0" err="1">
                <a:cs typeface="Arial" panose="020B0604020202020204" pitchFamily="34" charset="0"/>
              </a:rPr>
              <a:t>tự</a:t>
            </a:r>
            <a:r>
              <a:rPr lang="en-US" altLang="en-US" sz="2100" b="1" dirty="0">
                <a:cs typeface="Arial" panose="020B0604020202020204" pitchFamily="34" charset="0"/>
              </a:rPr>
              <a:t> </a:t>
            </a:r>
            <a:r>
              <a:rPr lang="en-US" altLang="en-US" sz="2100" b="1" dirty="0" err="1">
                <a:cs typeface="Arial" panose="020B0604020202020204" pitchFamily="34" charset="0"/>
              </a:rPr>
              <a:t>thêm</a:t>
            </a:r>
            <a:r>
              <a:rPr lang="en-US" altLang="en-US" sz="2100" b="1" dirty="0">
                <a:cs typeface="Arial" panose="020B0604020202020204" pitchFamily="34" charset="0"/>
              </a:rPr>
              <a:t> </a:t>
            </a:r>
            <a:r>
              <a:rPr lang="en-US" altLang="en-US" sz="2100" b="1" dirty="0" err="1">
                <a:cs typeface="Arial" panose="020B0604020202020204" pitchFamily="34" charset="0"/>
              </a:rPr>
              <a:t>sản</a:t>
            </a:r>
            <a:r>
              <a:rPr lang="en-US" altLang="en-US" sz="2100" b="1" dirty="0">
                <a:cs typeface="Arial" panose="020B0604020202020204" pitchFamily="34" charset="0"/>
              </a:rPr>
              <a:t> </a:t>
            </a:r>
            <a:r>
              <a:rPr lang="en-US" altLang="en-US" sz="2100" b="1" dirty="0" err="1">
                <a:cs typeface="Arial" panose="020B0604020202020204" pitchFamily="34" charset="0"/>
              </a:rPr>
              <a:t>phẩm</a:t>
            </a:r>
            <a:r>
              <a:rPr lang="en-US" altLang="en-US" sz="2100" b="1" dirty="0">
                <a:cs typeface="Arial" panose="020B0604020202020204" pitchFamily="34" charset="0"/>
              </a:rPr>
              <a:t> </a:t>
            </a:r>
            <a:r>
              <a:rPr lang="en-US" altLang="en-US" sz="2100" b="1" dirty="0" err="1">
                <a:cs typeface="Arial" panose="020B0604020202020204" pitchFamily="34" charset="0"/>
              </a:rPr>
              <a:t>mới</a:t>
            </a:r>
            <a:r>
              <a:rPr lang="en-US" altLang="en-US" sz="2100" b="1" dirty="0">
                <a:cs typeface="Arial" panose="020B0604020202020204" pitchFamily="34" charset="0"/>
              </a:rPr>
              <a:t> </a:t>
            </a:r>
            <a:r>
              <a:rPr lang="en-US" altLang="en-US" sz="2100" b="1" dirty="0" err="1">
                <a:cs typeface="Arial" panose="020B0604020202020204" pitchFamily="34" charset="0"/>
              </a:rPr>
              <a:t>của</a:t>
            </a:r>
            <a:r>
              <a:rPr lang="en-US" altLang="en-US" sz="2100" b="1" dirty="0">
                <a:cs typeface="Arial" panose="020B0604020202020204" pitchFamily="34" charset="0"/>
              </a:rPr>
              <a:t> admin </a:t>
            </a:r>
          </a:p>
        </p:txBody>
      </p:sp>
      <p:pic>
        <p:nvPicPr>
          <p:cNvPr id="15363" name="Picture 1">
            <a:extLst>
              <a:ext uri="{FF2B5EF4-FFF2-40B4-BE49-F238E27FC236}">
                <a16:creationId xmlns:a16="http://schemas.microsoft.com/office/drawing/2014/main" id="{6EFD906D-B23F-47B4-AC6B-91E140558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 y="1646494"/>
            <a:ext cx="9144000" cy="452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0E0F3865-28E0-4DCC-91E6-4E2BD6641164}"/>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10" name="Text Box 9">
            <a:extLst>
              <a:ext uri="{FF2B5EF4-FFF2-40B4-BE49-F238E27FC236}">
                <a16:creationId xmlns:a16="http://schemas.microsoft.com/office/drawing/2014/main" id="{5264792B-29D5-4A6A-AEB4-E2F89C558EF1}"/>
              </a:ext>
            </a:extLst>
          </p:cNvPr>
          <p:cNvSpPr txBox="1"/>
          <p:nvPr/>
        </p:nvSpPr>
        <p:spPr>
          <a:xfrm>
            <a:off x="1952922" y="914400"/>
            <a:ext cx="5238156"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trình</a:t>
            </a:r>
            <a:r>
              <a:rPr lang="en-US" altLang="en-US" sz="2100" b="1" dirty="0">
                <a:cs typeface="Arial" panose="020B0604020202020204" pitchFamily="34" charset="0"/>
              </a:rPr>
              <a:t> </a:t>
            </a:r>
            <a:r>
              <a:rPr lang="en-US" altLang="en-US" sz="2100" b="1" dirty="0" err="1">
                <a:cs typeface="Arial" panose="020B0604020202020204" pitchFamily="34" charset="0"/>
              </a:rPr>
              <a:t>tự</a:t>
            </a:r>
            <a:r>
              <a:rPr lang="en-US" altLang="en-US" sz="2100" b="1" dirty="0">
                <a:cs typeface="Arial" panose="020B0604020202020204" pitchFamily="34" charset="0"/>
              </a:rPr>
              <a:t> </a:t>
            </a:r>
            <a:r>
              <a:rPr lang="en-US" altLang="en-US" sz="2100" b="1" dirty="0" err="1">
                <a:cs typeface="Arial" panose="020B0604020202020204" pitchFamily="34" charset="0"/>
              </a:rPr>
              <a:t>khi</a:t>
            </a:r>
            <a:r>
              <a:rPr lang="en-US" altLang="en-US" sz="2100" b="1" dirty="0">
                <a:cs typeface="Arial" panose="020B0604020202020204" pitchFamily="34" charset="0"/>
              </a:rPr>
              <a:t> </a:t>
            </a:r>
            <a:r>
              <a:rPr lang="en-US" altLang="en-US" sz="2100" b="1" dirty="0" err="1">
                <a:cs typeface="Arial" panose="020B0604020202020204" pitchFamily="34" charset="0"/>
              </a:rPr>
              <a:t>người</a:t>
            </a:r>
            <a:r>
              <a:rPr lang="en-US" altLang="en-US" sz="2100" b="1" dirty="0">
                <a:cs typeface="Arial" panose="020B0604020202020204" pitchFamily="34" charset="0"/>
              </a:rPr>
              <a:t> </a:t>
            </a:r>
            <a:r>
              <a:rPr lang="en-US" altLang="en-US" sz="2100" b="1" dirty="0" err="1">
                <a:cs typeface="Arial" panose="020B0604020202020204" pitchFamily="34" charset="0"/>
              </a:rPr>
              <a:t>dùng</a:t>
            </a:r>
            <a:r>
              <a:rPr lang="en-US" altLang="en-US" sz="2100" b="1" dirty="0">
                <a:cs typeface="Arial" panose="020B0604020202020204" pitchFamily="34" charset="0"/>
              </a:rPr>
              <a:t> </a:t>
            </a:r>
            <a:r>
              <a:rPr lang="en-US" altLang="en-US" sz="2100" b="1" dirty="0" err="1">
                <a:cs typeface="Arial" panose="020B0604020202020204" pitchFamily="34" charset="0"/>
              </a:rPr>
              <a:t>đặt</a:t>
            </a:r>
            <a:r>
              <a:rPr lang="en-US" altLang="en-US" sz="2100" b="1" dirty="0">
                <a:cs typeface="Arial" panose="020B0604020202020204" pitchFamily="34" charset="0"/>
              </a:rPr>
              <a:t> </a:t>
            </a:r>
            <a:r>
              <a:rPr lang="en-US" altLang="en-US" sz="2100" b="1" dirty="0" err="1">
                <a:cs typeface="Arial" panose="020B0604020202020204" pitchFamily="34" charset="0"/>
              </a:rPr>
              <a:t>hàng</a:t>
            </a:r>
            <a:r>
              <a:rPr lang="en-US" altLang="en-US" sz="2100" b="1" dirty="0">
                <a:cs typeface="Arial" panose="020B0604020202020204" pitchFamily="34" charset="0"/>
              </a:rPr>
              <a:t> </a:t>
            </a:r>
          </a:p>
        </p:txBody>
      </p:sp>
      <p:pic>
        <p:nvPicPr>
          <p:cNvPr id="12" name="Picture 11">
            <a:extLst>
              <a:ext uri="{FF2B5EF4-FFF2-40B4-BE49-F238E27FC236}">
                <a16:creationId xmlns:a16="http://schemas.microsoft.com/office/drawing/2014/main" id="{C142F661-DB64-4686-9FE8-2FEB20495429}"/>
              </a:ext>
            </a:extLst>
          </p:cNvPr>
          <p:cNvPicPr>
            <a:picLocks noChangeAspect="1"/>
          </p:cNvPicPr>
          <p:nvPr/>
        </p:nvPicPr>
        <p:blipFill>
          <a:blip r:embed="rId2"/>
          <a:stretch>
            <a:fillRect/>
          </a:stretch>
        </p:blipFill>
        <p:spPr>
          <a:xfrm>
            <a:off x="9418" y="1431592"/>
            <a:ext cx="9134582" cy="48168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467" y="100930"/>
            <a:ext cx="3581400" cy="715963"/>
          </a:xfrm>
        </p:spPr>
        <p:txBody>
          <a:bodyPr vert="horz" wrap="square" lIns="91440" tIns="45720" rIns="91440" bIns="45720" numCol="1" rtlCol="0" anchor="ctr" anchorCtr="0" compatLnSpc="1">
            <a:norm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vi-VN" altLang="en-US" sz="3300" b="1" i="0" u="none" strike="noStrike" kern="1200" cap="none" spc="0" normalizeH="0" baseline="0" noProof="0" dirty="0">
                <a:ln>
                  <a:noFill/>
                </a:ln>
                <a:solidFill>
                  <a:schemeClr val="accent5">
                    <a:lumMod val="50000"/>
                  </a:schemeClr>
                </a:solidFill>
                <a:effectLst/>
                <a:uLnTx/>
                <a:uFillTx/>
                <a:latin typeface="Arial" panose="020B0604020202020204" pitchFamily="34" charset="0"/>
                <a:cs typeface="Arial" panose="020B0604020202020204" pitchFamily="34" charset="0"/>
              </a:rPr>
              <a:t>Nội Dung </a:t>
            </a:r>
            <a:r>
              <a:rPr lang="en-US" altLang="en-US" b="1" dirty="0" err="1">
                <a:solidFill>
                  <a:schemeClr val="accent5">
                    <a:lumMod val="50000"/>
                  </a:schemeClr>
                </a:solidFill>
                <a:latin typeface="Arial" panose="020B0604020202020204" pitchFamily="34" charset="0"/>
                <a:cs typeface="Arial" panose="020B0604020202020204" pitchFamily="34" charset="0"/>
              </a:rPr>
              <a:t>Chính</a:t>
            </a:r>
            <a:endParaRPr kumimoji="0" lang="vi-VN" altLang="en-US" sz="3300" b="1" i="0" u="none" strike="noStrike" kern="1200" cap="none" spc="0" normalizeH="0" baseline="0" noProof="0" dirty="0">
              <a:ln>
                <a:noFill/>
              </a:ln>
              <a:solidFill>
                <a:schemeClr val="accent5">
                  <a:lumMod val="50000"/>
                </a:schemeClr>
              </a:solidFill>
              <a:effectLst/>
              <a:uLnTx/>
              <a:uFillTx/>
              <a:latin typeface="Arial" panose="020B0604020202020204" pitchFamily="34" charset="0"/>
              <a:cs typeface="Arial" panose="020B0604020202020204" pitchFamily="34" charset="0"/>
            </a:endParaRPr>
          </a:p>
        </p:txBody>
      </p:sp>
      <p:sp>
        <p:nvSpPr>
          <p:cNvPr id="6147" name="Slide Number Placeholder 3"/>
          <p:cNvSpPr txBox="1">
            <a:spLocks noGrp="1"/>
          </p:cNvSpPr>
          <p:nvPr>
            <p:ph type="sldNum" sz="quarter" idx="4"/>
          </p:nvPr>
        </p:nvSpPr>
        <p:spPr>
          <a:xfrm>
            <a:off x="6457950" y="6400800"/>
            <a:ext cx="2686050" cy="365125"/>
          </a:xfrm>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l" eaLnBrk="1" hangingPunct="1"/>
            <a:fld id="{9A0DB2DC-4C9A-4742-B13C-FB6460FD3503}" type="slidenum">
              <a:rPr lang="en-US" altLang="en-US" sz="900" dirty="0">
                <a:cs typeface="Arial" panose="020B0604020202020204" pitchFamily="34" charset="0"/>
              </a:rPr>
              <a:t>2</a:t>
            </a:fld>
            <a:endParaRPr lang="en-US" altLang="en-US" sz="900" dirty="0">
              <a:cs typeface="Arial" panose="020B0604020202020204" pitchFamily="34" charset="0"/>
            </a:endParaRPr>
          </a:p>
        </p:txBody>
      </p:sp>
      <p:sp>
        <p:nvSpPr>
          <p:cNvPr id="4" name="Text Box 3"/>
          <p:cNvSpPr txBox="1"/>
          <p:nvPr/>
        </p:nvSpPr>
        <p:spPr>
          <a:xfrm>
            <a:off x="533400" y="1295400"/>
            <a:ext cx="8077200" cy="4572000"/>
          </a:xfrm>
          <a:prstGeom prst="rect">
            <a:avLst/>
          </a:prstGeom>
          <a:noFill/>
          <a:ln>
            <a:solidFill>
              <a:schemeClr val="accent1"/>
            </a:solidFill>
          </a:ln>
        </p:spPr>
        <p:txBody>
          <a:bodyPr wrap="square" rtlCol="0">
            <a:noAutofit/>
          </a:bodyPr>
          <a:lstStyle/>
          <a:p>
            <a:pPr marL="514350" indent="-514350" algn="l">
              <a:buAutoNum type="arabicPeriod"/>
            </a:pPr>
            <a:r>
              <a:rPr lang="en-US" altLang="en-US" sz="3200" dirty="0" err="1">
                <a:cs typeface="Arial" panose="020B0604020202020204" pitchFamily="34" charset="0"/>
              </a:rPr>
              <a:t>Giới</a:t>
            </a:r>
            <a:r>
              <a:rPr lang="en-US" altLang="en-US" sz="3200" dirty="0">
                <a:cs typeface="Arial" panose="020B0604020202020204" pitchFamily="34" charset="0"/>
              </a:rPr>
              <a:t> </a:t>
            </a:r>
            <a:r>
              <a:rPr lang="en-US" altLang="en-US" sz="3200" dirty="0" err="1">
                <a:cs typeface="Arial" panose="020B0604020202020204" pitchFamily="34" charset="0"/>
              </a:rPr>
              <a:t>thiệu</a:t>
            </a:r>
            <a:r>
              <a:rPr lang="en-US" altLang="en-US" sz="3200" dirty="0">
                <a:cs typeface="Arial" panose="020B0604020202020204" pitchFamily="34" charset="0"/>
              </a:rPr>
              <a:t> </a:t>
            </a:r>
            <a:r>
              <a:rPr lang="en-US" altLang="en-US" sz="3200" dirty="0" err="1">
                <a:cs typeface="Arial" panose="020B0604020202020204" pitchFamily="34" charset="0"/>
              </a:rPr>
              <a:t>đề</a:t>
            </a:r>
            <a:r>
              <a:rPr lang="en-US" altLang="en-US" sz="3200" dirty="0">
                <a:cs typeface="Arial" panose="020B0604020202020204" pitchFamily="34" charset="0"/>
              </a:rPr>
              <a:t> </a:t>
            </a:r>
            <a:r>
              <a:rPr lang="en-US" altLang="en-US" sz="3200" dirty="0" err="1">
                <a:cs typeface="Arial" panose="020B0604020202020204" pitchFamily="34" charset="0"/>
              </a:rPr>
              <a:t>tài</a:t>
            </a:r>
            <a:endParaRPr lang="en-US" altLang="en-US" sz="3200" dirty="0">
              <a:cs typeface="Arial" panose="020B0604020202020204" pitchFamily="34" charset="0"/>
            </a:endParaRPr>
          </a:p>
          <a:p>
            <a:pPr marL="514350" indent="-514350" algn="l">
              <a:buAutoNum type="arabicPeriod"/>
            </a:pPr>
            <a:r>
              <a:rPr lang="en-US" altLang="en-US" sz="3200" dirty="0" err="1">
                <a:cs typeface="Arial" panose="020B0604020202020204" pitchFamily="34" charset="0"/>
              </a:rPr>
              <a:t>Mục</a:t>
            </a:r>
            <a:r>
              <a:rPr lang="en-US" altLang="en-US" sz="3200" dirty="0">
                <a:cs typeface="Arial" panose="020B0604020202020204" pitchFamily="34" charset="0"/>
              </a:rPr>
              <a:t> </a:t>
            </a:r>
            <a:r>
              <a:rPr lang="en-US" altLang="en-US" sz="3200" dirty="0" err="1">
                <a:cs typeface="Arial" panose="020B0604020202020204" pitchFamily="34" charset="0"/>
              </a:rPr>
              <a:t>tiêu</a:t>
            </a:r>
            <a:r>
              <a:rPr lang="en-US" altLang="en-US" sz="3200" dirty="0">
                <a:cs typeface="Arial" panose="020B0604020202020204" pitchFamily="34" charset="0"/>
              </a:rPr>
              <a:t> </a:t>
            </a:r>
            <a:r>
              <a:rPr lang="en-US" altLang="en-US" sz="3200" dirty="0" err="1">
                <a:cs typeface="Arial" panose="020B0604020202020204" pitchFamily="34" charset="0"/>
              </a:rPr>
              <a:t>nghiên</a:t>
            </a:r>
            <a:r>
              <a:rPr lang="en-US" altLang="en-US" sz="3200" dirty="0">
                <a:cs typeface="Arial" panose="020B0604020202020204" pitchFamily="34" charset="0"/>
              </a:rPr>
              <a:t> </a:t>
            </a:r>
            <a:r>
              <a:rPr lang="en-US" altLang="en-US" sz="3200" dirty="0" err="1">
                <a:cs typeface="Arial" panose="020B0604020202020204" pitchFamily="34" charset="0"/>
              </a:rPr>
              <a:t>cứu</a:t>
            </a:r>
            <a:endParaRPr lang="en-US" altLang="en-US" sz="3200" dirty="0">
              <a:cs typeface="Arial" panose="020B0604020202020204" pitchFamily="34" charset="0"/>
            </a:endParaRPr>
          </a:p>
          <a:p>
            <a:pPr marL="514350" indent="-514350" algn="l">
              <a:buAutoNum type="arabicPeriod"/>
            </a:pPr>
            <a:r>
              <a:rPr lang="en-US" altLang="en-US" sz="3200" dirty="0" err="1">
                <a:cs typeface="Arial" panose="020B0604020202020204" pitchFamily="34" charset="0"/>
              </a:rPr>
              <a:t>Đối</a:t>
            </a:r>
            <a:r>
              <a:rPr lang="en-US" altLang="en-US" sz="3200" dirty="0">
                <a:cs typeface="Arial" panose="020B0604020202020204" pitchFamily="34" charset="0"/>
              </a:rPr>
              <a:t> </a:t>
            </a:r>
            <a:r>
              <a:rPr lang="en-US" altLang="en-US" sz="3200" dirty="0" err="1">
                <a:cs typeface="Arial" panose="020B0604020202020204" pitchFamily="34" charset="0"/>
              </a:rPr>
              <a:t>tượng</a:t>
            </a:r>
            <a:r>
              <a:rPr lang="en-US" altLang="en-US" sz="3200" dirty="0">
                <a:cs typeface="Arial" panose="020B0604020202020204" pitchFamily="34" charset="0"/>
              </a:rPr>
              <a:t> </a:t>
            </a:r>
            <a:r>
              <a:rPr lang="en-US" altLang="en-US" sz="3200" dirty="0" err="1">
                <a:cs typeface="Arial" panose="020B0604020202020204" pitchFamily="34" charset="0"/>
              </a:rPr>
              <a:t>và</a:t>
            </a:r>
            <a:r>
              <a:rPr lang="en-US" altLang="en-US" sz="3200" dirty="0">
                <a:cs typeface="Arial" panose="020B0604020202020204" pitchFamily="34" charset="0"/>
              </a:rPr>
              <a:t> </a:t>
            </a:r>
            <a:r>
              <a:rPr lang="en-US" altLang="en-US" sz="3200" dirty="0" err="1">
                <a:cs typeface="Arial" panose="020B0604020202020204" pitchFamily="34" charset="0"/>
              </a:rPr>
              <a:t>phạm</a:t>
            </a:r>
            <a:r>
              <a:rPr lang="en-US" altLang="en-US" sz="3200" dirty="0">
                <a:cs typeface="Arial" panose="020B0604020202020204" pitchFamily="34" charset="0"/>
              </a:rPr>
              <a:t> vi </a:t>
            </a:r>
            <a:r>
              <a:rPr lang="en-US" altLang="en-US" sz="3200" dirty="0" err="1">
                <a:cs typeface="Arial" panose="020B0604020202020204" pitchFamily="34" charset="0"/>
              </a:rPr>
              <a:t>nghiên</a:t>
            </a:r>
            <a:r>
              <a:rPr lang="en-US" altLang="en-US" sz="3200" dirty="0">
                <a:cs typeface="Arial" panose="020B0604020202020204" pitchFamily="34" charset="0"/>
              </a:rPr>
              <a:t> </a:t>
            </a:r>
            <a:r>
              <a:rPr lang="en-US" altLang="en-US" sz="3200" dirty="0" err="1">
                <a:cs typeface="Arial" panose="020B0604020202020204" pitchFamily="34" charset="0"/>
              </a:rPr>
              <a:t>cứu</a:t>
            </a:r>
            <a:endParaRPr lang="en-US" altLang="en-US" sz="3200" dirty="0">
              <a:cs typeface="Arial" panose="020B0604020202020204" pitchFamily="34" charset="0"/>
            </a:endParaRPr>
          </a:p>
          <a:p>
            <a:pPr marL="514350" indent="-514350" algn="l">
              <a:buAutoNum type="arabicPeriod"/>
            </a:pPr>
            <a:r>
              <a:rPr lang="en-US" altLang="en-US" sz="3200" dirty="0" err="1">
                <a:cs typeface="Arial" panose="020B0604020202020204" pitchFamily="34" charset="0"/>
              </a:rPr>
              <a:t>Công</a:t>
            </a:r>
            <a:r>
              <a:rPr lang="en-US" altLang="en-US" sz="3200" dirty="0">
                <a:cs typeface="Arial" panose="020B0604020202020204" pitchFamily="34" charset="0"/>
              </a:rPr>
              <a:t> </a:t>
            </a:r>
            <a:r>
              <a:rPr lang="en-US" altLang="en-US" sz="3200" dirty="0" err="1">
                <a:cs typeface="Arial" panose="020B0604020202020204" pitchFamily="34" charset="0"/>
              </a:rPr>
              <a:t>nghệ</a:t>
            </a:r>
            <a:r>
              <a:rPr lang="en-US" altLang="en-US" sz="3200" dirty="0">
                <a:cs typeface="Arial" panose="020B0604020202020204" pitchFamily="34" charset="0"/>
              </a:rPr>
              <a:t> </a:t>
            </a:r>
            <a:r>
              <a:rPr lang="en-US" altLang="en-US" sz="3200" dirty="0" err="1">
                <a:cs typeface="Arial" panose="020B0604020202020204" pitchFamily="34" charset="0"/>
              </a:rPr>
              <a:t>sử</a:t>
            </a:r>
            <a:r>
              <a:rPr lang="en-US" altLang="en-US" sz="3200" dirty="0">
                <a:cs typeface="Arial" panose="020B0604020202020204" pitchFamily="34" charset="0"/>
              </a:rPr>
              <a:t> </a:t>
            </a:r>
            <a:r>
              <a:rPr lang="en-US" altLang="en-US" sz="3200" dirty="0" err="1">
                <a:cs typeface="Arial" panose="020B0604020202020204" pitchFamily="34" charset="0"/>
              </a:rPr>
              <a:t>dụng</a:t>
            </a:r>
            <a:endParaRPr lang="en-US" altLang="en-US" sz="3200" dirty="0">
              <a:cs typeface="Arial" panose="020B0604020202020204" pitchFamily="34" charset="0"/>
            </a:endParaRPr>
          </a:p>
          <a:p>
            <a:pPr marL="514350" indent="-514350" algn="l">
              <a:buAutoNum type="arabicPeriod"/>
            </a:pPr>
            <a:r>
              <a:rPr lang="en-US" altLang="en-US" sz="3200" dirty="0" err="1">
                <a:cs typeface="Arial" panose="020B0604020202020204" pitchFamily="34" charset="0"/>
                <a:sym typeface="+mn-ea"/>
              </a:rPr>
              <a:t>Kiến</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trúc</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hệ</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thống</a:t>
            </a:r>
            <a:endParaRPr lang="en-US" altLang="en-US" sz="3200" dirty="0">
              <a:cs typeface="Arial" panose="020B0604020202020204" pitchFamily="34" charset="0"/>
              <a:sym typeface="+mn-ea"/>
            </a:endParaRPr>
          </a:p>
          <a:p>
            <a:pPr marL="514350" indent="-514350" algn="l">
              <a:buAutoNum type="arabicPeriod"/>
            </a:pPr>
            <a:r>
              <a:rPr lang="en-US" altLang="en-US" sz="3200" dirty="0" err="1">
                <a:cs typeface="Arial" panose="020B0604020202020204" pitchFamily="34" charset="0"/>
                <a:sym typeface="+mn-ea"/>
              </a:rPr>
              <a:t>Thiết</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kế</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cơ</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sở</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dữ</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liệu</a:t>
            </a:r>
            <a:endParaRPr lang="en-US" altLang="en-US" sz="3200" dirty="0">
              <a:cs typeface="Arial" panose="020B0604020202020204" pitchFamily="34" charset="0"/>
              <a:sym typeface="+mn-ea"/>
            </a:endParaRPr>
          </a:p>
          <a:p>
            <a:pPr marL="514350" indent="-514350" algn="l">
              <a:buAutoNum type="arabicPeriod"/>
            </a:pPr>
            <a:r>
              <a:rPr lang="en-US" altLang="en-US" sz="3200" dirty="0" err="1">
                <a:cs typeface="Arial" panose="020B0604020202020204" pitchFamily="34" charset="0"/>
                <a:sym typeface="+mn-ea"/>
              </a:rPr>
              <a:t>Kết</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quả</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đạt</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được</a:t>
            </a:r>
            <a:endParaRPr lang="en-US" altLang="en-US" sz="3200" dirty="0">
              <a:cs typeface="Arial" panose="020B0604020202020204" pitchFamily="34" charset="0"/>
              <a:sym typeface="+mn-ea"/>
            </a:endParaRPr>
          </a:p>
          <a:p>
            <a:pPr marL="514350" indent="-514350" algn="l">
              <a:buAutoNum type="arabicPeriod"/>
            </a:pPr>
            <a:r>
              <a:rPr lang="en-US" altLang="en-US" sz="3200" dirty="0" err="1">
                <a:cs typeface="Arial" panose="020B0604020202020204" pitchFamily="34" charset="0"/>
                <a:sym typeface="+mn-ea"/>
              </a:rPr>
              <a:t>Hướng</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phát</a:t>
            </a:r>
            <a:r>
              <a:rPr lang="en-US" altLang="en-US" sz="3200" dirty="0">
                <a:cs typeface="Arial" panose="020B0604020202020204" pitchFamily="34" charset="0"/>
                <a:sym typeface="+mn-ea"/>
              </a:rPr>
              <a:t> </a:t>
            </a:r>
            <a:r>
              <a:rPr lang="en-US" altLang="en-US" sz="3200" dirty="0" err="1">
                <a:cs typeface="Arial" panose="020B0604020202020204" pitchFamily="34" charset="0"/>
                <a:sym typeface="+mn-ea"/>
              </a:rPr>
              <a:t>triển</a:t>
            </a:r>
            <a:endParaRPr lang="en-US" altLang="en-US" sz="3200" dirty="0">
              <a:cs typeface="Arial" panose="020B0604020202020204" pitchFamily="34" charset="0"/>
              <a:sym typeface="+mn-ea"/>
            </a:endParaRPr>
          </a:p>
          <a:p>
            <a:pPr marL="514350" indent="-514350" algn="l">
              <a:buAutoNum type="arabicPeriod"/>
            </a:pPr>
            <a:r>
              <a:rPr lang="en-US" sz="3200" dirty="0" err="1">
                <a:cs typeface="Arial" panose="020B0604020202020204" pitchFamily="34" charset="0"/>
                <a:sym typeface="+mn-ea"/>
              </a:rPr>
              <a:t>Kết</a:t>
            </a:r>
            <a:r>
              <a:rPr lang="en-US" sz="3200" dirty="0">
                <a:cs typeface="Arial" panose="020B0604020202020204" pitchFamily="34" charset="0"/>
                <a:sym typeface="+mn-ea"/>
              </a:rPr>
              <a:t> </a:t>
            </a:r>
            <a:r>
              <a:rPr lang="en-US" sz="3200" dirty="0" err="1">
                <a:cs typeface="Arial" panose="020B0604020202020204" pitchFamily="34" charset="0"/>
                <a:sym typeface="+mn-ea"/>
              </a:rPr>
              <a:t>luận</a:t>
            </a:r>
            <a:endParaRPr lang="en-US" sz="3200" dirty="0">
              <a:cs typeface="Arial" panose="020B0604020202020204" pitchFamily="34" charset="0"/>
            </a:endParaRPr>
          </a:p>
          <a:p>
            <a:pPr marL="514350" indent="-514350" algn="l">
              <a:buAutoNum type="arabicPeriod"/>
            </a:pPr>
            <a:endParaRPr lang="en-US" altLang="en-US" sz="2500" b="1" dirty="0">
              <a:latin typeface="Calibri" panose="020F0502020204030204" charset="0"/>
              <a:cs typeface="Calibri" panose="020F0502020204030204" charset="0"/>
            </a:endParaRPr>
          </a:p>
          <a:p>
            <a:pPr marL="514350" indent="-514350" algn="l">
              <a:buAutoNum type="arabicPeriod"/>
            </a:pPr>
            <a:endParaRPr lang="en-US" altLang="en-US" sz="2500" b="1" dirty="0">
              <a:latin typeface="Calibri" panose="020F0502020204030204" charset="0"/>
              <a:cs typeface="Calibri" panose="020F0502020204030204" charset="0"/>
            </a:endParaRPr>
          </a:p>
          <a:p>
            <a:pPr marL="514350" indent="-514350" algn="l">
              <a:buAutoNum type="arabicPeriod"/>
            </a:pPr>
            <a:endParaRPr lang="en-US" altLang="en-US" sz="2500" b="1" dirty="0">
              <a:latin typeface="Calibri" panose="020F0502020204030204" charset="0"/>
              <a:cs typeface="Calibri" panose="020F0502020204030204" charset="0"/>
            </a:endParaRPr>
          </a:p>
          <a:p>
            <a:pPr marL="514350" indent="-514350" algn="l">
              <a:buAutoNum type="arabicPeriod"/>
            </a:pPr>
            <a:endParaRPr lang="en-US" altLang="en-US" sz="2500" b="1" dirty="0">
              <a:latin typeface="Calibri" panose="020F0502020204030204" charset="0"/>
              <a:cs typeface="Calibri" panose="020F0502020204030204" charset="0"/>
              <a:sym typeface="+mn-ea"/>
            </a:endParaRPr>
          </a:p>
          <a:p>
            <a:pPr marL="514350" indent="-514350" algn="l">
              <a:buAutoNum type="arabicPeriod"/>
            </a:pPr>
            <a:endParaRPr lang="en-US" altLang="en-US" sz="2500" b="1" dirty="0">
              <a:latin typeface="Calibri" panose="020F0502020204030204" charset="0"/>
              <a:cs typeface="Calibri" panose="020F0502020204030204" charset="0"/>
            </a:endParaRPr>
          </a:p>
          <a:p>
            <a:pPr marL="514350" indent="-514350" algn="l">
              <a:buAutoNum type="arabicPeriod"/>
            </a:pPr>
            <a:endParaRPr lang="en-US" altLang="en-US" sz="2500" b="1" dirty="0">
              <a:latin typeface="Calibri" panose="020F0502020204030204" charset="0"/>
              <a:cs typeface="Calibri" panose="020F0502020204030204" charset="0"/>
            </a:endParaRPr>
          </a:p>
          <a:p>
            <a:pPr marL="514350" indent="-514350" algn="l">
              <a:buAutoNum type="arabicPeriod"/>
            </a:pPr>
            <a:endParaRPr lang="en-US" altLang="en-US" sz="2500" b="1" dirty="0">
              <a:latin typeface="Calibri" panose="020F0502020204030204" charset="0"/>
              <a:cs typeface="Calibri" panose="020F0502020204030204" charset="0"/>
            </a:endParaRPr>
          </a:p>
          <a:p>
            <a:pPr marL="514350" indent="-514350" algn="l">
              <a:buAutoNum type="arabicPeriod"/>
            </a:pPr>
            <a:endParaRPr lang="en-US" altLang="en-US" sz="2500" b="1" dirty="0">
              <a:latin typeface="Calibri" panose="020F0502020204030204" charset="0"/>
              <a:cs typeface="Calibri" panose="020F0502020204030204" charset="0"/>
            </a:endParaRPr>
          </a:p>
          <a:p>
            <a:pPr marL="514350" indent="-514350" algn="l">
              <a:buAutoNum type="arabicPeriod"/>
            </a:pPr>
            <a:endParaRPr lang="en-US" altLang="en-US" sz="2500" b="1" dirty="0">
              <a:latin typeface="Calibri" panose="020F0502020204030204" charset="0"/>
              <a:cs typeface="Calibri" panose="020F0502020204030204" charset="0"/>
            </a:endParaRPr>
          </a:p>
          <a:p>
            <a:pPr algn="l"/>
            <a:endParaRPr lang="en-US" altLang="en-US" sz="2500" b="1" dirty="0">
              <a:latin typeface="Calibri" panose="020F0502020204030204" charset="0"/>
              <a:cs typeface="Calibri" panose="020F0502020204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B533163F-E49B-4AE2-BA8F-645DD036F116}"/>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12" name="Text Box 9">
            <a:extLst>
              <a:ext uri="{FF2B5EF4-FFF2-40B4-BE49-F238E27FC236}">
                <a16:creationId xmlns:a16="http://schemas.microsoft.com/office/drawing/2014/main" id="{DC30CAAC-EDA1-4DBC-BA83-6DAD9A36F1F7}"/>
              </a:ext>
            </a:extLst>
          </p:cNvPr>
          <p:cNvSpPr txBox="1"/>
          <p:nvPr/>
        </p:nvSpPr>
        <p:spPr>
          <a:xfrm>
            <a:off x="1586061" y="968339"/>
            <a:ext cx="5971878"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hoạt</a:t>
            </a:r>
            <a:r>
              <a:rPr lang="en-US" altLang="en-US" sz="2100" b="1" dirty="0">
                <a:cs typeface="Arial" panose="020B0604020202020204" pitchFamily="34" charset="0"/>
              </a:rPr>
              <a:t> </a:t>
            </a:r>
            <a:r>
              <a:rPr lang="en-US" altLang="en-US" sz="2100" b="1" dirty="0" err="1">
                <a:cs typeface="Arial" panose="020B0604020202020204" pitchFamily="34" charset="0"/>
              </a:rPr>
              <a:t>động</a:t>
            </a:r>
            <a:r>
              <a:rPr lang="en-US" altLang="en-US" sz="2100" b="1" dirty="0">
                <a:cs typeface="Arial" panose="020B0604020202020204" pitchFamily="34" charset="0"/>
              </a:rPr>
              <a:t> </a:t>
            </a:r>
            <a:r>
              <a:rPr lang="en-US" altLang="en-US" sz="2100" b="1" dirty="0" err="1">
                <a:cs typeface="Arial" panose="020B0604020202020204" pitchFamily="34" charset="0"/>
              </a:rPr>
              <a:t>đăng</a:t>
            </a:r>
            <a:r>
              <a:rPr lang="en-US" altLang="en-US" sz="2100" b="1" dirty="0">
                <a:cs typeface="Arial" panose="020B0604020202020204" pitchFamily="34" charset="0"/>
              </a:rPr>
              <a:t> </a:t>
            </a:r>
            <a:r>
              <a:rPr lang="en-US" altLang="en-US" sz="2100" b="1" dirty="0" err="1">
                <a:cs typeface="Arial" panose="020B0604020202020204" pitchFamily="34" charset="0"/>
              </a:rPr>
              <a:t>nhập</a:t>
            </a:r>
            <a:r>
              <a:rPr lang="en-US" altLang="en-US" sz="2100" b="1" dirty="0">
                <a:cs typeface="Arial" panose="020B0604020202020204" pitchFamily="34" charset="0"/>
              </a:rPr>
              <a:t> </a:t>
            </a:r>
            <a:r>
              <a:rPr lang="en-US" altLang="en-US" sz="2100" b="1" dirty="0" err="1">
                <a:cs typeface="Arial" panose="020B0604020202020204" pitchFamily="34" charset="0"/>
              </a:rPr>
              <a:t>của</a:t>
            </a:r>
            <a:r>
              <a:rPr lang="en-US" altLang="en-US" sz="2100" b="1" dirty="0">
                <a:cs typeface="Arial" panose="020B0604020202020204" pitchFamily="34" charset="0"/>
              </a:rPr>
              <a:t> </a:t>
            </a:r>
            <a:r>
              <a:rPr lang="en-US" altLang="en-US" sz="2100" b="1" dirty="0" err="1">
                <a:cs typeface="Arial" panose="020B0604020202020204" pitchFamily="34" charset="0"/>
              </a:rPr>
              <a:t>người</a:t>
            </a:r>
            <a:r>
              <a:rPr lang="en-US" altLang="en-US" sz="2100" b="1" dirty="0">
                <a:cs typeface="Arial" panose="020B0604020202020204" pitchFamily="34" charset="0"/>
              </a:rPr>
              <a:t> </a:t>
            </a:r>
            <a:r>
              <a:rPr lang="en-US" altLang="en-US" sz="2100" b="1" dirty="0" err="1">
                <a:cs typeface="Arial" panose="020B0604020202020204" pitchFamily="34" charset="0"/>
              </a:rPr>
              <a:t>dùng</a:t>
            </a:r>
            <a:r>
              <a:rPr lang="en-US" altLang="en-US" sz="2100" b="1" dirty="0">
                <a:cs typeface="Arial" panose="020B0604020202020204" pitchFamily="34" charset="0"/>
              </a:rPr>
              <a:t> </a:t>
            </a:r>
          </a:p>
        </p:txBody>
      </p:sp>
      <p:pic>
        <p:nvPicPr>
          <p:cNvPr id="17410" name="Picture 1">
            <a:extLst>
              <a:ext uri="{FF2B5EF4-FFF2-40B4-BE49-F238E27FC236}">
                <a16:creationId xmlns:a16="http://schemas.microsoft.com/office/drawing/2014/main" id="{172DA738-DCBD-4C11-8808-07A3AA23F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4" y="1577939"/>
            <a:ext cx="8894852" cy="48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B2C20EAD-CA6E-486D-AF79-7EBA3B79A095}"/>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10" name="Text Box 9">
            <a:extLst>
              <a:ext uri="{FF2B5EF4-FFF2-40B4-BE49-F238E27FC236}">
                <a16:creationId xmlns:a16="http://schemas.microsoft.com/office/drawing/2014/main" id="{5FC66384-F55C-44FD-A547-AFDEFB0967C8}"/>
              </a:ext>
            </a:extLst>
          </p:cNvPr>
          <p:cNvSpPr txBox="1"/>
          <p:nvPr/>
        </p:nvSpPr>
        <p:spPr>
          <a:xfrm>
            <a:off x="1783629" y="914400"/>
            <a:ext cx="5576739"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hoạt</a:t>
            </a:r>
            <a:r>
              <a:rPr lang="en-US" altLang="en-US" sz="2100" b="1" dirty="0">
                <a:cs typeface="Arial" panose="020B0604020202020204" pitchFamily="34" charset="0"/>
              </a:rPr>
              <a:t> </a:t>
            </a:r>
            <a:r>
              <a:rPr lang="en-US" altLang="en-US" sz="2100" b="1" dirty="0" err="1">
                <a:cs typeface="Arial" panose="020B0604020202020204" pitchFamily="34" charset="0"/>
              </a:rPr>
              <a:t>động</a:t>
            </a:r>
            <a:r>
              <a:rPr lang="en-US" altLang="en-US" sz="2100" b="1" dirty="0">
                <a:cs typeface="Arial" panose="020B0604020202020204" pitchFamily="34" charset="0"/>
              </a:rPr>
              <a:t> </a:t>
            </a:r>
            <a:r>
              <a:rPr lang="en-US" altLang="en-US" sz="2100" b="1" dirty="0" err="1">
                <a:cs typeface="Arial" panose="020B0604020202020204" pitchFamily="34" charset="0"/>
              </a:rPr>
              <a:t>khi</a:t>
            </a:r>
            <a:r>
              <a:rPr lang="en-US" altLang="en-US" sz="2100" b="1" dirty="0">
                <a:cs typeface="Arial" panose="020B0604020202020204" pitchFamily="34" charset="0"/>
              </a:rPr>
              <a:t> </a:t>
            </a:r>
            <a:r>
              <a:rPr lang="en-US" altLang="en-US" sz="2100" b="1" dirty="0" err="1">
                <a:cs typeface="Arial" panose="020B0604020202020204" pitchFamily="34" charset="0"/>
              </a:rPr>
              <a:t>thêm</a:t>
            </a:r>
            <a:r>
              <a:rPr lang="en-US" altLang="en-US" sz="2100" b="1" dirty="0">
                <a:cs typeface="Arial" panose="020B0604020202020204" pitchFamily="34" charset="0"/>
              </a:rPr>
              <a:t> </a:t>
            </a:r>
            <a:r>
              <a:rPr lang="en-US" altLang="en-US" sz="2100" b="1" dirty="0" err="1">
                <a:cs typeface="Arial" panose="020B0604020202020204" pitchFamily="34" charset="0"/>
              </a:rPr>
              <a:t>sản</a:t>
            </a:r>
            <a:r>
              <a:rPr lang="en-US" altLang="en-US" sz="2100" b="1" dirty="0">
                <a:cs typeface="Arial" panose="020B0604020202020204" pitchFamily="34" charset="0"/>
              </a:rPr>
              <a:t> </a:t>
            </a:r>
            <a:r>
              <a:rPr lang="en-US" altLang="en-US" sz="2100" b="1" dirty="0" err="1">
                <a:cs typeface="Arial" panose="020B0604020202020204" pitchFamily="34" charset="0"/>
              </a:rPr>
              <a:t>phẩm</a:t>
            </a:r>
            <a:r>
              <a:rPr lang="en-US" altLang="en-US" sz="2100" b="1" dirty="0">
                <a:cs typeface="Arial" panose="020B0604020202020204" pitchFamily="34" charset="0"/>
              </a:rPr>
              <a:t> </a:t>
            </a:r>
            <a:r>
              <a:rPr lang="en-US" altLang="en-US" sz="2100" b="1" dirty="0" err="1">
                <a:cs typeface="Arial" panose="020B0604020202020204" pitchFamily="34" charset="0"/>
              </a:rPr>
              <a:t>mới</a:t>
            </a:r>
            <a:r>
              <a:rPr lang="en-US" altLang="en-US" sz="2100" b="1" dirty="0">
                <a:cs typeface="Arial" panose="020B0604020202020204" pitchFamily="34" charset="0"/>
              </a:rPr>
              <a:t> </a:t>
            </a:r>
          </a:p>
        </p:txBody>
      </p:sp>
      <p:pic>
        <p:nvPicPr>
          <p:cNvPr id="18434" name="Picture 1">
            <a:extLst>
              <a:ext uri="{FF2B5EF4-FFF2-40B4-BE49-F238E27FC236}">
                <a16:creationId xmlns:a16="http://schemas.microsoft.com/office/drawing/2014/main" id="{38B209FD-43FA-4514-9C77-53ADA9056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299" y="1507793"/>
            <a:ext cx="7391400" cy="471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6B32D5ED-BCB2-4AF5-8C7C-FF66343E5B60}"/>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11" name="Text Box 9">
            <a:extLst>
              <a:ext uri="{FF2B5EF4-FFF2-40B4-BE49-F238E27FC236}">
                <a16:creationId xmlns:a16="http://schemas.microsoft.com/office/drawing/2014/main" id="{13A4EE7D-AFFF-40C5-B168-908C95B37F84}"/>
              </a:ext>
            </a:extLst>
          </p:cNvPr>
          <p:cNvSpPr txBox="1"/>
          <p:nvPr/>
        </p:nvSpPr>
        <p:spPr>
          <a:xfrm>
            <a:off x="2225314" y="914400"/>
            <a:ext cx="4693371"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hoạt</a:t>
            </a:r>
            <a:r>
              <a:rPr lang="en-US" altLang="en-US" sz="2100" b="1" dirty="0">
                <a:cs typeface="Arial" panose="020B0604020202020204" pitchFamily="34" charset="0"/>
              </a:rPr>
              <a:t> </a:t>
            </a:r>
            <a:r>
              <a:rPr lang="en-US" altLang="en-US" sz="2100" b="1" dirty="0" err="1">
                <a:cs typeface="Arial" panose="020B0604020202020204" pitchFamily="34" charset="0"/>
              </a:rPr>
              <a:t>động</a:t>
            </a:r>
            <a:r>
              <a:rPr lang="en-US" altLang="en-US" sz="2100" b="1" dirty="0">
                <a:cs typeface="Arial" panose="020B0604020202020204" pitchFamily="34" charset="0"/>
              </a:rPr>
              <a:t> </a:t>
            </a:r>
            <a:r>
              <a:rPr lang="en-US" altLang="en-US" sz="2100" b="1" dirty="0" err="1">
                <a:cs typeface="Arial" panose="020B0604020202020204" pitchFamily="34" charset="0"/>
              </a:rPr>
              <a:t>khi</a:t>
            </a:r>
            <a:r>
              <a:rPr lang="en-US" altLang="en-US" sz="2100" b="1" dirty="0">
                <a:cs typeface="Arial" panose="020B0604020202020204" pitchFamily="34" charset="0"/>
              </a:rPr>
              <a:t> </a:t>
            </a:r>
            <a:r>
              <a:rPr lang="en-US" altLang="en-US" sz="2100" b="1" dirty="0" err="1">
                <a:cs typeface="Arial" panose="020B0604020202020204" pitchFamily="34" charset="0"/>
              </a:rPr>
              <a:t>xóa</a:t>
            </a:r>
            <a:r>
              <a:rPr lang="en-US" altLang="en-US" sz="2100" b="1" dirty="0">
                <a:cs typeface="Arial" panose="020B0604020202020204" pitchFamily="34" charset="0"/>
              </a:rPr>
              <a:t> </a:t>
            </a:r>
            <a:r>
              <a:rPr lang="en-US" altLang="en-US" sz="2100" b="1" dirty="0" err="1">
                <a:cs typeface="Arial" panose="020B0604020202020204" pitchFamily="34" charset="0"/>
              </a:rPr>
              <a:t>sản</a:t>
            </a:r>
            <a:r>
              <a:rPr lang="en-US" altLang="en-US" sz="2100" b="1" dirty="0">
                <a:cs typeface="Arial" panose="020B0604020202020204" pitchFamily="34" charset="0"/>
              </a:rPr>
              <a:t> </a:t>
            </a:r>
            <a:r>
              <a:rPr lang="en-US" altLang="en-US" sz="2100" b="1" dirty="0" err="1">
                <a:cs typeface="Arial" panose="020B0604020202020204" pitchFamily="34" charset="0"/>
              </a:rPr>
              <a:t>phẩm</a:t>
            </a:r>
            <a:r>
              <a:rPr lang="en-US" altLang="en-US" sz="2100" b="1" dirty="0">
                <a:cs typeface="Arial" panose="020B0604020202020204" pitchFamily="34" charset="0"/>
              </a:rPr>
              <a:t> </a:t>
            </a:r>
          </a:p>
        </p:txBody>
      </p:sp>
      <p:pic>
        <p:nvPicPr>
          <p:cNvPr id="19458" name="Picture 1">
            <a:extLst>
              <a:ext uri="{FF2B5EF4-FFF2-40B4-BE49-F238E27FC236}">
                <a16:creationId xmlns:a16="http://schemas.microsoft.com/office/drawing/2014/main" id="{6A931244-BD23-499D-AB23-19DC85A10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 y="1431593"/>
            <a:ext cx="8001000" cy="484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E6563A2-F8EC-45C7-8DD8-115736829903}"/>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6" name="Text Box 9">
            <a:extLst>
              <a:ext uri="{FF2B5EF4-FFF2-40B4-BE49-F238E27FC236}">
                <a16:creationId xmlns:a16="http://schemas.microsoft.com/office/drawing/2014/main" id="{D9C9601C-FBDB-4624-8DAC-41EAFF704B9B}"/>
              </a:ext>
            </a:extLst>
          </p:cNvPr>
          <p:cNvSpPr txBox="1"/>
          <p:nvPr/>
        </p:nvSpPr>
        <p:spPr>
          <a:xfrm>
            <a:off x="1341257" y="914400"/>
            <a:ext cx="6461486"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hoạt</a:t>
            </a:r>
            <a:r>
              <a:rPr lang="en-US" altLang="en-US" sz="2100" b="1" dirty="0">
                <a:cs typeface="Arial" panose="020B0604020202020204" pitchFamily="34" charset="0"/>
              </a:rPr>
              <a:t> </a:t>
            </a:r>
            <a:r>
              <a:rPr lang="en-US" altLang="en-US" sz="2100" b="1" dirty="0" err="1">
                <a:cs typeface="Arial" panose="020B0604020202020204" pitchFamily="34" charset="0"/>
              </a:rPr>
              <a:t>động</a:t>
            </a:r>
            <a:r>
              <a:rPr lang="en-US" altLang="en-US" sz="2100" b="1" dirty="0">
                <a:cs typeface="Arial" panose="020B0604020202020204" pitchFamily="34" charset="0"/>
              </a:rPr>
              <a:t> </a:t>
            </a:r>
            <a:r>
              <a:rPr lang="en-US" altLang="en-US" sz="2100" b="1" dirty="0" err="1">
                <a:cs typeface="Arial" panose="020B0604020202020204" pitchFamily="34" charset="0"/>
              </a:rPr>
              <a:t>khi</a:t>
            </a:r>
            <a:r>
              <a:rPr lang="en-US" altLang="en-US" sz="2100" b="1" dirty="0">
                <a:cs typeface="Arial" panose="020B0604020202020204" pitchFamily="34" charset="0"/>
              </a:rPr>
              <a:t> </a:t>
            </a:r>
            <a:r>
              <a:rPr lang="en-US" altLang="en-US" sz="2100" b="1" dirty="0" err="1">
                <a:cs typeface="Arial" panose="020B0604020202020204" pitchFamily="34" charset="0"/>
              </a:rPr>
              <a:t>khóa</a:t>
            </a:r>
            <a:r>
              <a:rPr lang="en-US" altLang="en-US" sz="2100" b="1" dirty="0">
                <a:cs typeface="Arial" panose="020B0604020202020204" pitchFamily="34" charset="0"/>
              </a:rPr>
              <a:t> </a:t>
            </a:r>
            <a:r>
              <a:rPr lang="en-US" altLang="en-US" sz="2100" b="1" dirty="0" err="1">
                <a:cs typeface="Arial" panose="020B0604020202020204" pitchFamily="34" charset="0"/>
              </a:rPr>
              <a:t>tài</a:t>
            </a:r>
            <a:r>
              <a:rPr lang="en-US" altLang="en-US" sz="2100" b="1" dirty="0">
                <a:cs typeface="Arial" panose="020B0604020202020204" pitchFamily="34" charset="0"/>
              </a:rPr>
              <a:t> </a:t>
            </a:r>
            <a:r>
              <a:rPr lang="en-US" altLang="en-US" sz="2100" b="1" dirty="0" err="1">
                <a:cs typeface="Arial" panose="020B0604020202020204" pitchFamily="34" charset="0"/>
              </a:rPr>
              <a:t>khoản</a:t>
            </a:r>
            <a:r>
              <a:rPr lang="en-US" altLang="en-US" sz="2100" b="1" dirty="0">
                <a:cs typeface="Arial" panose="020B0604020202020204" pitchFamily="34" charset="0"/>
              </a:rPr>
              <a:t> </a:t>
            </a:r>
            <a:r>
              <a:rPr lang="en-US" altLang="en-US" sz="2100" b="1" dirty="0" err="1">
                <a:cs typeface="Arial" panose="020B0604020202020204" pitchFamily="34" charset="0"/>
              </a:rPr>
              <a:t>người</a:t>
            </a:r>
            <a:r>
              <a:rPr lang="en-US" altLang="en-US" sz="2100" b="1" dirty="0">
                <a:cs typeface="Arial" panose="020B0604020202020204" pitchFamily="34" charset="0"/>
              </a:rPr>
              <a:t> </a:t>
            </a:r>
            <a:r>
              <a:rPr lang="en-US" altLang="en-US" sz="2100" b="1" dirty="0" err="1">
                <a:cs typeface="Arial" panose="020B0604020202020204" pitchFamily="34" charset="0"/>
              </a:rPr>
              <a:t>dùng</a:t>
            </a:r>
            <a:r>
              <a:rPr lang="en-US" altLang="en-US" sz="2100" b="1" dirty="0">
                <a:cs typeface="Arial" panose="020B0604020202020204" pitchFamily="34" charset="0"/>
              </a:rPr>
              <a:t> </a:t>
            </a:r>
          </a:p>
        </p:txBody>
      </p:sp>
      <p:pic>
        <p:nvPicPr>
          <p:cNvPr id="20482" name="Picture 1">
            <a:extLst>
              <a:ext uri="{FF2B5EF4-FFF2-40B4-BE49-F238E27FC236}">
                <a16:creationId xmlns:a16="http://schemas.microsoft.com/office/drawing/2014/main" id="{0750C600-C6C0-4520-9A6B-E97869889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371600"/>
            <a:ext cx="8305800" cy="491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060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BBA6161-1260-47AD-9D6E-EF45014AE0CF}"/>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5" name="Text Box 9">
            <a:extLst>
              <a:ext uri="{FF2B5EF4-FFF2-40B4-BE49-F238E27FC236}">
                <a16:creationId xmlns:a16="http://schemas.microsoft.com/office/drawing/2014/main" id="{6561ED9B-AE45-4225-8011-1BC8D70C0F6B}"/>
              </a:ext>
            </a:extLst>
          </p:cNvPr>
          <p:cNvSpPr txBox="1"/>
          <p:nvPr/>
        </p:nvSpPr>
        <p:spPr>
          <a:xfrm>
            <a:off x="1699328" y="914400"/>
            <a:ext cx="5745343"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hoạt</a:t>
            </a:r>
            <a:r>
              <a:rPr lang="en-US" altLang="en-US" sz="2100" b="1" dirty="0">
                <a:cs typeface="Arial" panose="020B0604020202020204" pitchFamily="34" charset="0"/>
              </a:rPr>
              <a:t> </a:t>
            </a:r>
            <a:r>
              <a:rPr lang="en-US" altLang="en-US" sz="2100" b="1" dirty="0" err="1">
                <a:cs typeface="Arial" panose="020B0604020202020204" pitchFamily="34" charset="0"/>
              </a:rPr>
              <a:t>động</a:t>
            </a:r>
            <a:r>
              <a:rPr lang="en-US" altLang="en-US" sz="2100" b="1" dirty="0">
                <a:cs typeface="Arial" panose="020B0604020202020204" pitchFamily="34" charset="0"/>
              </a:rPr>
              <a:t> </a:t>
            </a:r>
            <a:r>
              <a:rPr lang="en-US" altLang="en-US" sz="2100" b="1" dirty="0" err="1">
                <a:cs typeface="Arial" panose="020B0604020202020204" pitchFamily="34" charset="0"/>
              </a:rPr>
              <a:t>khi</a:t>
            </a:r>
            <a:r>
              <a:rPr lang="en-US" altLang="en-US" sz="2100" b="1" dirty="0">
                <a:cs typeface="Arial" panose="020B0604020202020204" pitchFamily="34" charset="0"/>
              </a:rPr>
              <a:t> </a:t>
            </a:r>
            <a:r>
              <a:rPr lang="en-US" altLang="en-US" sz="2100" b="1" dirty="0" err="1">
                <a:cs typeface="Arial" panose="020B0604020202020204" pitchFamily="34" charset="0"/>
              </a:rPr>
              <a:t>người</a:t>
            </a:r>
            <a:r>
              <a:rPr lang="en-US" altLang="en-US" sz="2100" b="1" dirty="0">
                <a:cs typeface="Arial" panose="020B0604020202020204" pitchFamily="34" charset="0"/>
              </a:rPr>
              <a:t> </a:t>
            </a:r>
            <a:r>
              <a:rPr lang="en-US" altLang="en-US" sz="2100" b="1" dirty="0" err="1">
                <a:cs typeface="Arial" panose="020B0604020202020204" pitchFamily="34" charset="0"/>
              </a:rPr>
              <a:t>dùng</a:t>
            </a:r>
            <a:r>
              <a:rPr lang="en-US" altLang="en-US" sz="2100" b="1" dirty="0">
                <a:cs typeface="Arial" panose="020B0604020202020204" pitchFamily="34" charset="0"/>
              </a:rPr>
              <a:t> </a:t>
            </a:r>
            <a:r>
              <a:rPr lang="en-US" altLang="en-US" sz="2100" b="1" dirty="0" err="1">
                <a:cs typeface="Arial" panose="020B0604020202020204" pitchFamily="34" charset="0"/>
              </a:rPr>
              <a:t>đặt</a:t>
            </a:r>
            <a:r>
              <a:rPr lang="en-US" altLang="en-US" sz="2100" b="1" dirty="0">
                <a:cs typeface="Arial" panose="020B0604020202020204" pitchFamily="34" charset="0"/>
              </a:rPr>
              <a:t> </a:t>
            </a:r>
            <a:r>
              <a:rPr lang="en-US" altLang="en-US" sz="2100" b="1" dirty="0" err="1">
                <a:cs typeface="Arial" panose="020B0604020202020204" pitchFamily="34" charset="0"/>
              </a:rPr>
              <a:t>hàng</a:t>
            </a:r>
            <a:r>
              <a:rPr lang="en-US" altLang="en-US" sz="2100" b="1" dirty="0">
                <a:cs typeface="Arial" panose="020B0604020202020204" pitchFamily="34" charset="0"/>
              </a:rPr>
              <a:t> </a:t>
            </a:r>
          </a:p>
        </p:txBody>
      </p:sp>
      <p:pic>
        <p:nvPicPr>
          <p:cNvPr id="21506" name="Picture 1">
            <a:extLst>
              <a:ext uri="{FF2B5EF4-FFF2-40B4-BE49-F238E27FC236}">
                <a16:creationId xmlns:a16="http://schemas.microsoft.com/office/drawing/2014/main" id="{BE7E77DB-7810-4566-A7F8-247F5768B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99" y="1431593"/>
            <a:ext cx="7848600" cy="483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123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CB43122C-99AC-4DED-BE2E-58B11C0E4F63}"/>
              </a:ext>
            </a:extLst>
          </p:cNvPr>
          <p:cNvSpPr>
            <a:spLocks noGrp="1"/>
          </p:cNvSpPr>
          <p:nvPr>
            <p:ph type="title"/>
          </p:nvPr>
        </p:nvSpPr>
        <p:spPr>
          <a:xfrm>
            <a:off x="1905000" y="3810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5" name="Text Box 9">
            <a:extLst>
              <a:ext uri="{FF2B5EF4-FFF2-40B4-BE49-F238E27FC236}">
                <a16:creationId xmlns:a16="http://schemas.microsoft.com/office/drawing/2014/main" id="{11494458-59AB-4BEE-A8E9-39FD3ED23975}"/>
              </a:ext>
            </a:extLst>
          </p:cNvPr>
          <p:cNvSpPr txBox="1"/>
          <p:nvPr/>
        </p:nvSpPr>
        <p:spPr>
          <a:xfrm>
            <a:off x="1154464" y="929015"/>
            <a:ext cx="6835072" cy="517193"/>
          </a:xfrm>
          <a:prstGeom prst="rect">
            <a:avLst/>
          </a:prstGeom>
          <a:noFill/>
        </p:spPr>
        <p:txBody>
          <a:bodyPr wrap="square" rtlCol="0">
            <a:spAutoFit/>
          </a:bodyPr>
          <a:lstStyle/>
          <a:p>
            <a:pPr>
              <a:lnSpc>
                <a:spcPct val="150000"/>
              </a:lnSpc>
              <a:spcAft>
                <a:spcPts val="600"/>
              </a:spcAft>
            </a:pPr>
            <a:r>
              <a:rPr lang="en-US" altLang="en-US" sz="2100" b="1" dirty="0" err="1">
                <a:cs typeface="Arial" panose="020B0604020202020204" pitchFamily="34" charset="0"/>
              </a:rPr>
              <a:t>Sơ</a:t>
            </a:r>
            <a:r>
              <a:rPr lang="en-US" altLang="en-US" sz="2100" b="1" dirty="0">
                <a:cs typeface="Arial" panose="020B0604020202020204" pitchFamily="34" charset="0"/>
              </a:rPr>
              <a:t> </a:t>
            </a:r>
            <a:r>
              <a:rPr lang="en-US" altLang="en-US" sz="2100" b="1" dirty="0" err="1">
                <a:cs typeface="Arial" panose="020B0604020202020204" pitchFamily="34" charset="0"/>
              </a:rPr>
              <a:t>đồ</a:t>
            </a:r>
            <a:r>
              <a:rPr lang="en-US" altLang="en-US" sz="2100" b="1" dirty="0">
                <a:cs typeface="Arial" panose="020B0604020202020204" pitchFamily="34" charset="0"/>
              </a:rPr>
              <a:t> </a:t>
            </a:r>
            <a:r>
              <a:rPr lang="en-US" altLang="en-US" sz="2100" b="1" dirty="0" err="1">
                <a:cs typeface="Arial" panose="020B0604020202020204" pitchFamily="34" charset="0"/>
              </a:rPr>
              <a:t>hoạt</a:t>
            </a:r>
            <a:r>
              <a:rPr lang="en-US" altLang="en-US" sz="2100" b="1" dirty="0">
                <a:cs typeface="Arial" panose="020B0604020202020204" pitchFamily="34" charset="0"/>
              </a:rPr>
              <a:t> </a:t>
            </a:r>
            <a:r>
              <a:rPr lang="en-US" altLang="en-US" sz="2100" b="1" dirty="0" err="1">
                <a:cs typeface="Arial" panose="020B0604020202020204" pitchFamily="34" charset="0"/>
              </a:rPr>
              <a:t>động</a:t>
            </a:r>
            <a:r>
              <a:rPr lang="en-US" altLang="en-US" sz="2100" b="1" dirty="0">
                <a:cs typeface="Arial" panose="020B0604020202020204" pitchFamily="34" charset="0"/>
              </a:rPr>
              <a:t> </a:t>
            </a:r>
            <a:r>
              <a:rPr lang="en-US" altLang="en-US" sz="2100" b="1" dirty="0" err="1">
                <a:cs typeface="Arial" panose="020B0604020202020204" pitchFamily="34" charset="0"/>
              </a:rPr>
              <a:t>đăng</a:t>
            </a:r>
            <a:r>
              <a:rPr lang="en-US" altLang="en-US" sz="2100" b="1" dirty="0">
                <a:cs typeface="Arial" panose="020B0604020202020204" pitchFamily="34" charset="0"/>
              </a:rPr>
              <a:t> </a:t>
            </a:r>
            <a:r>
              <a:rPr lang="en-US" altLang="en-US" sz="2100" b="1" dirty="0" err="1">
                <a:cs typeface="Arial" panose="020B0604020202020204" pitchFamily="34" charset="0"/>
              </a:rPr>
              <a:t>ký</a:t>
            </a:r>
            <a:r>
              <a:rPr lang="en-US" altLang="en-US" sz="2100" b="1" dirty="0">
                <a:cs typeface="Arial" panose="020B0604020202020204" pitchFamily="34" charset="0"/>
              </a:rPr>
              <a:t> </a:t>
            </a:r>
            <a:r>
              <a:rPr lang="en-US" altLang="en-US" sz="2100" b="1" dirty="0" err="1">
                <a:cs typeface="Arial" panose="020B0604020202020204" pitchFamily="34" charset="0"/>
              </a:rPr>
              <a:t>tài</a:t>
            </a:r>
            <a:r>
              <a:rPr lang="en-US" altLang="en-US" sz="2100" b="1" dirty="0">
                <a:cs typeface="Arial" panose="020B0604020202020204" pitchFamily="34" charset="0"/>
              </a:rPr>
              <a:t> </a:t>
            </a:r>
            <a:r>
              <a:rPr lang="en-US" altLang="en-US" sz="2100" b="1" dirty="0" err="1">
                <a:cs typeface="Arial" panose="020B0604020202020204" pitchFamily="34" charset="0"/>
              </a:rPr>
              <a:t>khoản</a:t>
            </a:r>
            <a:r>
              <a:rPr lang="en-US" altLang="en-US" sz="2100" b="1" dirty="0">
                <a:cs typeface="Arial" panose="020B0604020202020204" pitchFamily="34" charset="0"/>
              </a:rPr>
              <a:t> </a:t>
            </a:r>
            <a:r>
              <a:rPr lang="en-US" altLang="en-US" sz="2100" b="1" dirty="0" err="1">
                <a:cs typeface="Arial" panose="020B0604020202020204" pitchFamily="34" charset="0"/>
              </a:rPr>
              <a:t>cho</a:t>
            </a:r>
            <a:r>
              <a:rPr lang="en-US" altLang="en-US" sz="2100" b="1" dirty="0">
                <a:cs typeface="Arial" panose="020B0604020202020204" pitchFamily="34" charset="0"/>
              </a:rPr>
              <a:t> </a:t>
            </a:r>
            <a:r>
              <a:rPr lang="en-US" altLang="en-US" sz="2100" b="1" dirty="0" err="1">
                <a:cs typeface="Arial" panose="020B0604020202020204" pitchFamily="34" charset="0"/>
              </a:rPr>
              <a:t>người</a:t>
            </a:r>
            <a:r>
              <a:rPr lang="en-US" altLang="en-US" sz="2100" b="1" dirty="0">
                <a:cs typeface="Arial" panose="020B0604020202020204" pitchFamily="34" charset="0"/>
              </a:rPr>
              <a:t> </a:t>
            </a:r>
            <a:r>
              <a:rPr lang="en-US" altLang="en-US" sz="2100" b="1" dirty="0" err="1">
                <a:cs typeface="Arial" panose="020B0604020202020204" pitchFamily="34" charset="0"/>
              </a:rPr>
              <a:t>dùng</a:t>
            </a:r>
            <a:r>
              <a:rPr lang="en-US" altLang="en-US" sz="2100" b="1" dirty="0">
                <a:cs typeface="Arial" panose="020B0604020202020204" pitchFamily="34" charset="0"/>
              </a:rPr>
              <a:t> </a:t>
            </a:r>
          </a:p>
        </p:txBody>
      </p:sp>
      <p:pic>
        <p:nvPicPr>
          <p:cNvPr id="22530" name="Picture 1">
            <a:extLst>
              <a:ext uri="{FF2B5EF4-FFF2-40B4-BE49-F238E27FC236}">
                <a16:creationId xmlns:a16="http://schemas.microsoft.com/office/drawing/2014/main" id="{B02DCF4D-E208-4647-9250-245D05038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453" y="1426516"/>
            <a:ext cx="8173093" cy="48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304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FC0E6DBD-5FE0-42EF-8170-E900411FF97F}"/>
              </a:ext>
            </a:extLst>
          </p:cNvPr>
          <p:cNvSpPr txBox="1">
            <a:spLocks/>
          </p:cNvSpPr>
          <p:nvPr/>
        </p:nvSpPr>
        <p:spPr>
          <a:xfrm>
            <a:off x="2057400" y="457200"/>
            <a:ext cx="502920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6. </a:t>
            </a:r>
            <a:r>
              <a:rPr lang="en-US" sz="3600" b="1" dirty="0" err="1">
                <a:solidFill>
                  <a:schemeClr val="accent5">
                    <a:lumMod val="50000"/>
                  </a:schemeClr>
                </a:solidFill>
                <a:latin typeface="Calibri" panose="020F0502020204030204" charset="0"/>
                <a:cs typeface="Calibri" panose="020F0502020204030204" charset="0"/>
                <a:sym typeface="+mn-ea"/>
              </a:rPr>
              <a:t>Thiết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kế</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cơ</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sở</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dữ</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liệu</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5" name="Text Box 9">
            <a:extLst>
              <a:ext uri="{FF2B5EF4-FFF2-40B4-BE49-F238E27FC236}">
                <a16:creationId xmlns:a16="http://schemas.microsoft.com/office/drawing/2014/main" id="{3F17A39E-2D0A-4EAF-8F42-EEE25B7B8DCD}"/>
              </a:ext>
            </a:extLst>
          </p:cNvPr>
          <p:cNvSpPr txBox="1"/>
          <p:nvPr/>
        </p:nvSpPr>
        <p:spPr>
          <a:xfrm>
            <a:off x="190500" y="892139"/>
            <a:ext cx="8763000" cy="6080254"/>
          </a:xfrm>
          <a:prstGeom prst="rect">
            <a:avLst/>
          </a:prstGeom>
          <a:noFill/>
        </p:spPr>
        <p:txBody>
          <a:bodyPr wrap="square" rtlCol="0">
            <a:spAutoFit/>
          </a:bodyPr>
          <a:lstStyle/>
          <a:p>
            <a:pPr indent="457200" algn="just">
              <a:lnSpc>
                <a:spcPct val="150000"/>
              </a:lnSpc>
              <a:spcAft>
                <a:spcPts val="600"/>
              </a:spcAft>
            </a:pPr>
            <a:r>
              <a:rPr lang="vi-VN" sz="2100" dirty="0"/>
              <a:t>Về thiết kế cơ sở dữ liệu, hệ thống sử dụng MySQL theo mô hình quan hệ. CSDL được tổ chức theo các nhóm dữ liệu chính gồm nhóm sản phẩm–danh mục, nhóm người dùng, nhóm đơn hàng và các bảng hỗ trợ như voucher, feedback, và kho nếu triển khai quản lý tồn.</a:t>
            </a:r>
          </a:p>
          <a:p>
            <a:pPr indent="457200" algn="just">
              <a:lnSpc>
                <a:spcPct val="150000"/>
              </a:lnSpc>
              <a:spcAft>
                <a:spcPts val="600"/>
              </a:spcAft>
            </a:pPr>
            <a:r>
              <a:rPr lang="vi-VN" sz="2100" dirty="0"/>
              <a:t>Quan hệ quan trọng nhất là: một danh mục có nhiều sản phẩm; một khách hàng có nhiều đơn hàng; và mỗi đơn hàng gồm nhiều chi tiết đơn hàng. Bảng chi tiết đơn hàng đóng vai trò liên kết giữa đơn hàng và sản phẩm, lưu số lượng và đơn giá tại thời điểm đặt.</a:t>
            </a:r>
          </a:p>
          <a:p>
            <a:pPr indent="457200" algn="just">
              <a:lnSpc>
                <a:spcPct val="150000"/>
              </a:lnSpc>
              <a:spcAft>
                <a:spcPts val="600"/>
              </a:spcAft>
            </a:pPr>
            <a:r>
              <a:rPr lang="vi-VN" sz="2100" dirty="0"/>
              <a:t>Ngoài ra hệ thống áp dụng khóa chính/khóa ngoại và ràng buộc dữ liệu để đảm bảo tính toàn vẹn, giúp dữ liệu nhất quán và thuận lợi khi truy vấn thống kê.</a:t>
            </a:r>
          </a:p>
          <a:p>
            <a:pPr>
              <a:lnSpc>
                <a:spcPct val="150000"/>
              </a:lnSpc>
              <a:spcAft>
                <a:spcPts val="600"/>
              </a:spcAft>
            </a:pPr>
            <a:endParaRPr lang="en-US" altLang="en-US" sz="2100" b="1" dirty="0">
              <a:cs typeface="Arial" panose="020B0604020202020204" pitchFamily="34" charset="0"/>
            </a:endParaRPr>
          </a:p>
        </p:txBody>
      </p:sp>
    </p:spTree>
    <p:extLst>
      <p:ext uri="{BB962C8B-B14F-4D97-AF65-F5344CB8AC3E}">
        <p14:creationId xmlns:p14="http://schemas.microsoft.com/office/powerpoint/2010/main" val="2843793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A8F80C9A-77D7-495D-9D33-2097D84599E9}"/>
              </a:ext>
            </a:extLst>
          </p:cNvPr>
          <p:cNvSpPr txBox="1">
            <a:spLocks/>
          </p:cNvSpPr>
          <p:nvPr/>
        </p:nvSpPr>
        <p:spPr>
          <a:xfrm>
            <a:off x="1562100" y="533400"/>
            <a:ext cx="601980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6. </a:t>
            </a:r>
            <a:r>
              <a:rPr lang="en-US" sz="3600" b="1" dirty="0" err="1">
                <a:solidFill>
                  <a:schemeClr val="accent5">
                    <a:lumMod val="50000"/>
                  </a:schemeClr>
                </a:solidFill>
                <a:latin typeface="Calibri" panose="020F0502020204030204" charset="0"/>
                <a:cs typeface="Calibri" panose="020F0502020204030204" charset="0"/>
                <a:sym typeface="+mn-ea"/>
              </a:rPr>
              <a:t>Thiết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kế</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cơ</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sở</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dữ</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liệu</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14" name="Text Box 9">
            <a:extLst>
              <a:ext uri="{FF2B5EF4-FFF2-40B4-BE49-F238E27FC236}">
                <a16:creationId xmlns:a16="http://schemas.microsoft.com/office/drawing/2014/main" id="{9338C920-6422-470A-BD32-AF5B345C99D5}"/>
              </a:ext>
            </a:extLst>
          </p:cNvPr>
          <p:cNvSpPr txBox="1"/>
          <p:nvPr/>
        </p:nvSpPr>
        <p:spPr>
          <a:xfrm>
            <a:off x="2647950" y="990600"/>
            <a:ext cx="3848100" cy="517193"/>
          </a:xfrm>
          <a:prstGeom prst="rect">
            <a:avLst/>
          </a:prstGeom>
          <a:noFill/>
        </p:spPr>
        <p:txBody>
          <a:bodyPr wrap="square" rtlCol="0">
            <a:spAutoFit/>
          </a:bodyPr>
          <a:lstStyle/>
          <a:p>
            <a:pPr indent="457200" algn="just">
              <a:lnSpc>
                <a:spcPct val="150000"/>
              </a:lnSpc>
              <a:spcAft>
                <a:spcPts val="600"/>
              </a:spcAft>
            </a:pPr>
            <a:r>
              <a:rPr lang="en-US" altLang="en-US" sz="2100" b="1" dirty="0" err="1">
                <a:cs typeface="Arial" panose="020B0604020202020204" pitchFamily="34" charset="0"/>
              </a:rPr>
              <a:t>Các</a:t>
            </a:r>
            <a:r>
              <a:rPr lang="en-US" altLang="en-US" sz="2100" b="1" dirty="0">
                <a:cs typeface="Arial" panose="020B0604020202020204" pitchFamily="34" charset="0"/>
              </a:rPr>
              <a:t> </a:t>
            </a:r>
            <a:r>
              <a:rPr lang="en-US" altLang="en-US" sz="2100" b="1" dirty="0" err="1">
                <a:cs typeface="Arial" panose="020B0604020202020204" pitchFamily="34" charset="0"/>
              </a:rPr>
              <a:t>bảng</a:t>
            </a:r>
            <a:r>
              <a:rPr lang="en-US" altLang="en-US" sz="2100" b="1" dirty="0">
                <a:cs typeface="Arial" panose="020B0604020202020204" pitchFamily="34" charset="0"/>
              </a:rPr>
              <a:t> </a:t>
            </a:r>
            <a:r>
              <a:rPr lang="en-US" altLang="en-US" sz="2100" b="1" dirty="0" err="1">
                <a:cs typeface="Arial" panose="020B0604020202020204" pitchFamily="34" charset="0"/>
              </a:rPr>
              <a:t>dữ</a:t>
            </a:r>
            <a:r>
              <a:rPr lang="en-US" altLang="en-US" sz="2100" b="1" dirty="0">
                <a:cs typeface="Arial" panose="020B0604020202020204" pitchFamily="34" charset="0"/>
              </a:rPr>
              <a:t> </a:t>
            </a:r>
            <a:r>
              <a:rPr lang="en-US" altLang="en-US" sz="2100" b="1" dirty="0" err="1">
                <a:cs typeface="Arial" panose="020B0604020202020204" pitchFamily="34" charset="0"/>
              </a:rPr>
              <a:t>liệu</a:t>
            </a:r>
            <a:r>
              <a:rPr lang="en-US" altLang="en-US" sz="2100" b="1" dirty="0">
                <a:cs typeface="Arial" panose="020B0604020202020204" pitchFamily="34" charset="0"/>
              </a:rPr>
              <a:t> </a:t>
            </a:r>
            <a:r>
              <a:rPr lang="en-US" altLang="en-US" sz="2100" b="1" dirty="0" err="1">
                <a:cs typeface="Arial" panose="020B0604020202020204" pitchFamily="34" charset="0"/>
              </a:rPr>
              <a:t>chính</a:t>
            </a:r>
            <a:endParaRPr lang="en-US" altLang="en-US" sz="2100" b="1" dirty="0">
              <a:cs typeface="Arial" panose="020B0604020202020204" pitchFamily="34" charset="0"/>
            </a:endParaRPr>
          </a:p>
        </p:txBody>
      </p:sp>
      <p:graphicFrame>
        <p:nvGraphicFramePr>
          <p:cNvPr id="16" name="Table 16">
            <a:extLst>
              <a:ext uri="{FF2B5EF4-FFF2-40B4-BE49-F238E27FC236}">
                <a16:creationId xmlns:a16="http://schemas.microsoft.com/office/drawing/2014/main" id="{BDEFC9A7-47DE-49FC-B419-9BFA04DC44E0}"/>
              </a:ext>
            </a:extLst>
          </p:cNvPr>
          <p:cNvGraphicFramePr>
            <a:graphicFrameLocks noGrp="1"/>
          </p:cNvGraphicFramePr>
          <p:nvPr>
            <p:extLst>
              <p:ext uri="{D42A27DB-BD31-4B8C-83A1-F6EECF244321}">
                <p14:modId xmlns:p14="http://schemas.microsoft.com/office/powerpoint/2010/main" val="344745057"/>
              </p:ext>
            </p:extLst>
          </p:nvPr>
        </p:nvGraphicFramePr>
        <p:xfrm>
          <a:off x="304800" y="1594153"/>
          <a:ext cx="8534400" cy="4273246"/>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1002919923"/>
                    </a:ext>
                  </a:extLst>
                </a:gridCol>
                <a:gridCol w="2667000">
                  <a:extLst>
                    <a:ext uri="{9D8B030D-6E8A-4147-A177-3AD203B41FA5}">
                      <a16:colId xmlns:a16="http://schemas.microsoft.com/office/drawing/2014/main" val="3347284046"/>
                    </a:ext>
                  </a:extLst>
                </a:gridCol>
                <a:gridCol w="4267200">
                  <a:extLst>
                    <a:ext uri="{9D8B030D-6E8A-4147-A177-3AD203B41FA5}">
                      <a16:colId xmlns:a16="http://schemas.microsoft.com/office/drawing/2014/main" val="4121706819"/>
                    </a:ext>
                  </a:extLst>
                </a:gridCol>
              </a:tblGrid>
              <a:tr h="424605">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Tên</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bảng</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Mục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đích</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Thuộc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tính</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2598305"/>
                  </a:ext>
                </a:extLst>
              </a:tr>
              <a:tr h="2182501">
                <a:tc>
                  <a:txBody>
                    <a:bodyPr/>
                    <a:lstStyle/>
                    <a:p>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tai_khoan</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Lưu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thông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tin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đăng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nhập</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và</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phân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quyền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(Admin/</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Nhân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viên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Khách</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hàng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tai_khoan_id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ten_dang_nhap</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(UNIQUE)</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mat_khau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lưu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dạng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hash)</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vai_tro</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(ADMIN / NHANVIEN / KHACHHANG)</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trang_thai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(ACTIVE / LOCKED)</a:t>
                      </a:r>
                    </a:p>
                    <a:p>
                      <a:pPr marL="285750" indent="-285750">
                        <a:lnSpc>
                          <a:spcPct val="150000"/>
                        </a:lnSpc>
                        <a:buFont typeface="Arial" panose="020B0604020202020204" pitchFamily="34" charset="0"/>
                        <a:buChar char="•"/>
                      </a:pPr>
                      <a:r>
                        <a:rPr lang="en-US" sz="1350" dirty="0" err="1">
                          <a:effectLst/>
                          <a:latin typeface="Times New Roman" panose="02020603050405020304" pitchFamily="18" charset="0"/>
                          <a:cs typeface="Times New Roman" panose="02020603050405020304" pitchFamily="18" charset="0"/>
                        </a:rPr>
                        <a:t>created_at</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dirty="0" err="1">
                          <a:effectLst/>
                          <a:latin typeface="Times New Roman" panose="02020603050405020304" pitchFamily="18" charset="0"/>
                          <a:cs typeface="Times New Roman" panose="02020603050405020304" pitchFamily="18" charset="0"/>
                        </a:rPr>
                        <a:t>updated_at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4533558"/>
                  </a:ext>
                </a:extLst>
              </a:tr>
              <a:tr h="1666140">
                <a:tc>
                  <a:txBody>
                    <a:bodyPr/>
                    <a:lstStyle/>
                    <a:p>
                      <a:r>
                        <a:rPr lang="en-US" sz="1350" kern="1200" dirty="0" err="1">
                          <a:solidFill>
                            <a:schemeClr val="dk1"/>
                          </a:solidFill>
                          <a:effectLst/>
                          <a:latin typeface="+mn-lt"/>
                          <a:ea typeface="+mn-ea"/>
                          <a:cs typeface="+mn-cs"/>
                        </a:rPr>
                        <a:t>khach_hang</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mn-lt"/>
                          <a:ea typeface="+mn-ea"/>
                          <a:cs typeface="+mn-cs"/>
                        </a:rPr>
                        <a:t>Lưu</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hồ</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sơ</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khách</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hàng</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phục</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vụ</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giao</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hàng</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và</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lịch</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sử</a:t>
                      </a:r>
                      <a:r>
                        <a:rPr lang="en-US" sz="1350" kern="1200" dirty="0">
                          <a:solidFill>
                            <a:schemeClr val="dk1"/>
                          </a:solidFill>
                          <a:effectLst/>
                          <a:latin typeface="+mn-lt"/>
                          <a:ea typeface="+mn-ea"/>
                          <a:cs typeface="+mn-cs"/>
                        </a:rPr>
                        <a:t> </a:t>
                      </a:r>
                      <a:r>
                        <a:rPr lang="en-US" sz="1350" kern="1200" dirty="0" err="1">
                          <a:solidFill>
                            <a:schemeClr val="dk1"/>
                          </a:solidFill>
                          <a:effectLst/>
                          <a:latin typeface="+mn-lt"/>
                          <a:ea typeface="+mn-ea"/>
                          <a:cs typeface="+mn-cs"/>
                        </a:rPr>
                        <a:t>đơn</a:t>
                      </a:r>
                      <a:r>
                        <a:rPr lang="en-US" sz="1350" kern="1200" dirty="0">
                          <a:solidFill>
                            <a:schemeClr val="dk1"/>
                          </a:solidFill>
                          <a:effectLst/>
                          <a:latin typeface="+mn-lt"/>
                          <a:ea typeface="+mn-ea"/>
                          <a:cs typeface="+mn-cs"/>
                        </a:rPr>
                        <a:t>.</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khach_hang_id</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ho_ten</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so_dien_thoai</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 email (</a:t>
                      </a: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nếu</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có</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a:t>
                      </a:r>
                    </a:p>
                    <a:p>
                      <a:pPr marL="285750" lvl="0" indent="-285750">
                        <a:lnSpc>
                          <a:spcPct val="150000"/>
                        </a:lnSpc>
                        <a:buFont typeface="Arial" panose="020B0604020202020204" pitchFamily="34" charset="0"/>
                        <a:buChar char="•"/>
                      </a:pP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dia_chi</a:t>
                      </a:r>
                      <a:endParaRPr lang="en-US" sz="135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tai_khoan_id</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 (FK → </a:t>
                      </a: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tai_khoan</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nếu</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tách</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bảng</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a:t>
                      </a:r>
                    </a:p>
                    <a:p>
                      <a:pPr marL="285750" lvl="0" indent="-285750">
                        <a:lnSpc>
                          <a:spcPct val="150000"/>
                        </a:lnSpc>
                        <a:buFont typeface="Arial" panose="020B0604020202020204" pitchFamily="34" charset="0"/>
                        <a:buChar char="•"/>
                      </a:pP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created_at</a:t>
                      </a:r>
                      <a:r>
                        <a:rPr lang="en-US" sz="135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350" dirty="0" err="1">
                          <a:effectLst/>
                          <a:latin typeface="Calibri" panose="020F0502020204030204" pitchFamily="34" charset="0"/>
                          <a:ea typeface="Times New Roman" panose="02020603050405020304" pitchFamily="18" charset="0"/>
                          <a:cs typeface="Times New Roman" panose="02020603050405020304" pitchFamily="18" charset="0"/>
                        </a:rPr>
                        <a:t>updated_at</a:t>
                      </a:r>
                      <a:endParaRPr lang="en-US" sz="13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4670414"/>
                  </a:ext>
                </a:extLst>
              </a:tr>
            </a:tbl>
          </a:graphicData>
        </a:graphic>
      </p:graphicFrame>
    </p:spTree>
    <p:extLst>
      <p:ext uri="{BB962C8B-B14F-4D97-AF65-F5344CB8AC3E}">
        <p14:creationId xmlns:p14="http://schemas.microsoft.com/office/powerpoint/2010/main" val="4216769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AC4CE23D-41F5-46B5-9EC7-81370EC07764}"/>
              </a:ext>
            </a:extLst>
          </p:cNvPr>
          <p:cNvSpPr txBox="1">
            <a:spLocks/>
          </p:cNvSpPr>
          <p:nvPr/>
        </p:nvSpPr>
        <p:spPr>
          <a:xfrm>
            <a:off x="1562100" y="533400"/>
            <a:ext cx="601980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6. </a:t>
            </a:r>
            <a:r>
              <a:rPr lang="en-US" sz="3600" b="1" dirty="0" err="1">
                <a:solidFill>
                  <a:schemeClr val="accent5">
                    <a:lumMod val="50000"/>
                  </a:schemeClr>
                </a:solidFill>
                <a:latin typeface="Calibri" panose="020F0502020204030204" charset="0"/>
                <a:cs typeface="Calibri" panose="020F0502020204030204" charset="0"/>
                <a:sym typeface="+mn-ea"/>
              </a:rPr>
              <a:t>Thiết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kế</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cơ</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sở</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dữ</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liệu</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graphicFrame>
        <p:nvGraphicFramePr>
          <p:cNvPr id="6" name="Table 16">
            <a:extLst>
              <a:ext uri="{FF2B5EF4-FFF2-40B4-BE49-F238E27FC236}">
                <a16:creationId xmlns:a16="http://schemas.microsoft.com/office/drawing/2014/main" id="{5C5CB93C-16B6-4B09-9AFD-F92FE61BF3A8}"/>
              </a:ext>
            </a:extLst>
          </p:cNvPr>
          <p:cNvGraphicFramePr>
            <a:graphicFrameLocks noGrp="1"/>
          </p:cNvGraphicFramePr>
          <p:nvPr>
            <p:extLst>
              <p:ext uri="{D42A27DB-BD31-4B8C-83A1-F6EECF244321}">
                <p14:modId xmlns:p14="http://schemas.microsoft.com/office/powerpoint/2010/main" val="1985447118"/>
              </p:ext>
            </p:extLst>
          </p:nvPr>
        </p:nvGraphicFramePr>
        <p:xfrm>
          <a:off x="304800" y="1066800"/>
          <a:ext cx="8534400" cy="51054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002919923"/>
                    </a:ext>
                  </a:extLst>
                </a:gridCol>
                <a:gridCol w="2438400">
                  <a:extLst>
                    <a:ext uri="{9D8B030D-6E8A-4147-A177-3AD203B41FA5}">
                      <a16:colId xmlns:a16="http://schemas.microsoft.com/office/drawing/2014/main" val="3347284046"/>
                    </a:ext>
                  </a:extLst>
                </a:gridCol>
                <a:gridCol w="4267200">
                  <a:extLst>
                    <a:ext uri="{9D8B030D-6E8A-4147-A177-3AD203B41FA5}">
                      <a16:colId xmlns:a16="http://schemas.microsoft.com/office/drawing/2014/main" val="4121706819"/>
                    </a:ext>
                  </a:extLst>
                </a:gridCol>
              </a:tblGrid>
              <a:tr h="652485">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Tên</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bảng</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Mục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đích</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Thuộc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tính</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2598305"/>
                  </a:ext>
                </a:extLst>
              </a:tr>
              <a:tr h="1892579">
                <a:tc>
                  <a:txBody>
                    <a:bodyPr/>
                    <a:lstStyle/>
                    <a:p>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nhan_vien</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Quản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lý</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nhân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sự</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thao</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tác</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hệ</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thống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xử</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lý</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đơn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nhập</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hàng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nhan_vien_id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ho_ten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so_dien_thoai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email</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chuc_vu</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tai_khoan_id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tai_khoan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indent="-285750">
                        <a:lnSpc>
                          <a:spcPct val="150000"/>
                        </a:lnSpc>
                        <a:buFont typeface="Arial" panose="020B0604020202020204" pitchFamily="34" charset="0"/>
                        <a:buChar char="•"/>
                      </a:pPr>
                      <a:r>
                        <a:rPr lang="en-US" sz="1350" dirty="0" err="1">
                          <a:effectLst/>
                          <a:latin typeface="Times New Roman" panose="02020603050405020304" pitchFamily="18" charset="0"/>
                          <a:cs typeface="Times New Roman" panose="02020603050405020304" pitchFamily="18" charset="0"/>
                        </a:rPr>
                        <a:t>created_at</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dirty="0" err="1">
                          <a:effectLst/>
                          <a:latin typeface="Times New Roman" panose="02020603050405020304" pitchFamily="18" charset="0"/>
                          <a:cs typeface="Times New Roman" panose="02020603050405020304" pitchFamily="18" charset="0"/>
                        </a:rPr>
                        <a:t>updated_at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4533558"/>
                  </a:ext>
                </a:extLst>
              </a:tr>
              <a:tr h="2560336">
                <a:tc>
                  <a:txBody>
                    <a:bodyPr/>
                    <a:lstStyle/>
                    <a:p>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danh_muc_san_pham</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Phân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loại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sản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phẩm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theo</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nhóm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máy</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rửa</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chén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bếp</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điện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lò</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nướng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danh_muc_id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ten_danh_muc</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(UNIQUE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hoặc</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không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trùng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trong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phạm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vi)</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mo_ta</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trang_thai</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nSpc>
                          <a:spcPct val="150000"/>
                        </a:lnSpc>
                        <a:buFont typeface="Arial" panose="020B0604020202020204" pitchFamily="34" charset="0"/>
                        <a:buChar char="•"/>
                      </a:pPr>
                      <a:r>
                        <a:rPr lang="en-US" sz="1350" dirty="0" err="1">
                          <a:effectLst/>
                          <a:latin typeface="Times New Roman" panose="02020603050405020304" pitchFamily="18" charset="0"/>
                          <a:cs typeface="Times New Roman" panose="02020603050405020304" pitchFamily="18" charset="0"/>
                        </a:rPr>
                        <a:t>created_at</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dirty="0" err="1">
                          <a:effectLst/>
                          <a:latin typeface="Times New Roman" panose="02020603050405020304" pitchFamily="18" charset="0"/>
                          <a:cs typeface="Times New Roman" panose="02020603050405020304" pitchFamily="18" charset="0"/>
                        </a:rPr>
                        <a:t>updated_at</a:t>
                      </a:r>
                      <a:endParaRPr lang="en-US" sz="13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4670414"/>
                  </a:ext>
                </a:extLst>
              </a:tr>
            </a:tbl>
          </a:graphicData>
        </a:graphic>
      </p:graphicFrame>
    </p:spTree>
    <p:extLst>
      <p:ext uri="{BB962C8B-B14F-4D97-AF65-F5344CB8AC3E}">
        <p14:creationId xmlns:p14="http://schemas.microsoft.com/office/powerpoint/2010/main" val="144457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0E8BB07-E074-4DF7-89F4-8B5C746CEF7F}"/>
              </a:ext>
            </a:extLst>
          </p:cNvPr>
          <p:cNvSpPr txBox="1">
            <a:spLocks/>
          </p:cNvSpPr>
          <p:nvPr/>
        </p:nvSpPr>
        <p:spPr>
          <a:xfrm>
            <a:off x="1562100" y="533400"/>
            <a:ext cx="601980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6. </a:t>
            </a:r>
            <a:r>
              <a:rPr lang="en-US" sz="3600" b="1" dirty="0" err="1">
                <a:solidFill>
                  <a:schemeClr val="accent5">
                    <a:lumMod val="50000"/>
                  </a:schemeClr>
                </a:solidFill>
                <a:latin typeface="Calibri" panose="020F0502020204030204" charset="0"/>
                <a:cs typeface="Calibri" panose="020F0502020204030204" charset="0"/>
                <a:sym typeface="+mn-ea"/>
              </a:rPr>
              <a:t>Thiết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kế</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cơ</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sở</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dữ</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liệu</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graphicFrame>
        <p:nvGraphicFramePr>
          <p:cNvPr id="5" name="Table 16">
            <a:extLst>
              <a:ext uri="{FF2B5EF4-FFF2-40B4-BE49-F238E27FC236}">
                <a16:creationId xmlns:a16="http://schemas.microsoft.com/office/drawing/2014/main" id="{B9A8E16D-FC1F-4F29-B6A3-A70D21EA019A}"/>
              </a:ext>
            </a:extLst>
          </p:cNvPr>
          <p:cNvGraphicFramePr>
            <a:graphicFrameLocks noGrp="1"/>
          </p:cNvGraphicFramePr>
          <p:nvPr>
            <p:extLst>
              <p:ext uri="{D42A27DB-BD31-4B8C-83A1-F6EECF244321}">
                <p14:modId xmlns:p14="http://schemas.microsoft.com/office/powerpoint/2010/main" val="428442837"/>
              </p:ext>
            </p:extLst>
          </p:nvPr>
        </p:nvGraphicFramePr>
        <p:xfrm>
          <a:off x="304800" y="1066800"/>
          <a:ext cx="8534400" cy="50292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002919923"/>
                    </a:ext>
                  </a:extLst>
                </a:gridCol>
                <a:gridCol w="2438400">
                  <a:extLst>
                    <a:ext uri="{9D8B030D-6E8A-4147-A177-3AD203B41FA5}">
                      <a16:colId xmlns:a16="http://schemas.microsoft.com/office/drawing/2014/main" val="3347284046"/>
                    </a:ext>
                  </a:extLst>
                </a:gridCol>
                <a:gridCol w="4267200">
                  <a:extLst>
                    <a:ext uri="{9D8B030D-6E8A-4147-A177-3AD203B41FA5}">
                      <a16:colId xmlns:a16="http://schemas.microsoft.com/office/drawing/2014/main" val="4121706819"/>
                    </a:ext>
                  </a:extLst>
                </a:gridCol>
              </a:tblGrid>
              <a:tr h="783560">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Tên</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bảng</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Mục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đích</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Thuộc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tính</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2598305"/>
                  </a:ext>
                </a:extLst>
              </a:tr>
              <a:tr h="4245640">
                <a:tc>
                  <a:txBody>
                    <a:bodyPr/>
                    <a:lstStyle/>
                    <a:p>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san_pham</a:t>
                      </a:r>
                      <a:endParaRPr lang="en-US" sz="1350"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Lưu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thông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tin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hiển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thị</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trên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website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và</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phục</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vụ</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bán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hàng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endParaRPr lang="en-US" sz="1350" dirty="0">
                        <a:latin typeface="Times New Roman" panose="02020603050405020304" pitchFamily="18" charset="0"/>
                        <a:cs typeface="Times New Roman" panose="02020603050405020304" pitchFamily="18" charset="0"/>
                      </a:endParaRPr>
                    </a:p>
                  </a:txBody>
                  <a:tcPr/>
                </a:tc>
                <a:tc>
                  <a:txBody>
                    <a:bodyPr/>
                    <a:lstStyle/>
                    <a:p>
                      <a:pPr marL="342900" lvl="0" indent="-342900">
                        <a:lnSpc>
                          <a:spcPct val="150000"/>
                        </a:lnSpc>
                        <a:buFont typeface="Symbol" panose="05050102010706020507" pitchFamily="18" charset="2"/>
                        <a:buChar char=""/>
                      </a:pP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san_pham_id</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(PK)</a:t>
                      </a:r>
                    </a:p>
                    <a:p>
                      <a:pPr marL="342900" lvl="0" indent="-342900">
                        <a:lnSpc>
                          <a:spcPct val="150000"/>
                        </a:lnSpc>
                        <a:buFont typeface="Symbol" panose="05050102010706020507" pitchFamily="18" charset="2"/>
                        <a:buChar char=""/>
                      </a:pP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danh_muc_id</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(FK →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danh_muc_san_pham</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nSpc>
                          <a:spcPct val="150000"/>
                        </a:lnSpc>
                        <a:buFont typeface="Symbol" panose="05050102010706020507" pitchFamily="18" charset="2"/>
                        <a:buChar char=""/>
                      </a:pP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ten_san_pham</a:t>
                      </a:r>
                      <a:endParaRPr lang="en-US" sz="13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gia_ban</a:t>
                      </a:r>
                      <a:endParaRPr lang="en-US" sz="13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mo_ta</a:t>
                      </a:r>
                      <a:endParaRPr lang="en-US" sz="13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hinh_anh</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(URL/</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tách</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san_pham_hinh_anh</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nSpc>
                          <a:spcPct val="150000"/>
                        </a:lnSpc>
                        <a:buFont typeface="Symbol" panose="05050102010706020507" pitchFamily="18" charset="2"/>
                        <a:buChar char=""/>
                      </a:pP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thong_so</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(text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JSON: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dung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nSpc>
                          <a:spcPct val="150000"/>
                        </a:lnSpc>
                        <a:buFont typeface="Symbol" panose="05050102010706020507" pitchFamily="18" charset="2"/>
                        <a:buChar char=""/>
                      </a:pP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trang_thai</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(DANG_BAN/NGUNG_BAN)</a:t>
                      </a:r>
                    </a:p>
                    <a:p>
                      <a:pPr marL="342900" lvl="0" indent="-342900">
                        <a:lnSpc>
                          <a:spcPct val="150000"/>
                        </a:lnSpc>
                        <a:buFont typeface="Symbol" panose="05050102010706020507" pitchFamily="18" charset="2"/>
                        <a:buChar char=""/>
                      </a:pP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created_at</a:t>
                      </a: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50" dirty="0" err="1">
                          <a:effectLst/>
                          <a:latin typeface="Times New Roman" panose="02020603050405020304" pitchFamily="18" charset="0"/>
                          <a:ea typeface="Times New Roman" panose="02020603050405020304" pitchFamily="18" charset="0"/>
                          <a:cs typeface="Times New Roman" panose="02020603050405020304" pitchFamily="18" charset="0"/>
                        </a:rPr>
                        <a:t>updated_at</a:t>
                      </a:r>
                      <a:endParaRPr lang="en-US" sz="13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6695" indent="-226695">
                        <a:lnSpc>
                          <a:spcPct val="150000"/>
                        </a:lnSpc>
                      </a:pPr>
                      <a:r>
                        <a:rPr lang="en-US" sz="1350"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2224533558"/>
                  </a:ext>
                </a:extLst>
              </a:tr>
            </a:tbl>
          </a:graphicData>
        </a:graphic>
      </p:graphicFrame>
    </p:spTree>
    <p:extLst>
      <p:ext uri="{BB962C8B-B14F-4D97-AF65-F5344CB8AC3E}">
        <p14:creationId xmlns:p14="http://schemas.microsoft.com/office/powerpoint/2010/main" val="2506180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99218"/>
            <a:ext cx="3352800" cy="715963"/>
          </a:xfrm>
        </p:spPr>
        <p:txBody>
          <a:bodyPr vert="horz" wrap="square" lIns="91440" tIns="45720" rIns="91440" bIns="45720" numCol="1" rtlCol="0" anchor="ctr" anchorCtr="0" compatLnSpc="1">
            <a:norm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vi-VN" sz="2800" b="1" i="0" u="none" strike="noStrike" kern="1200" cap="none" spc="0" normalizeH="0" baseline="0" noProof="0" dirty="0">
                <a:ln>
                  <a:noFill/>
                </a:ln>
                <a:solidFill>
                  <a:schemeClr val="accent5">
                    <a:lumMod val="50000"/>
                  </a:schemeClr>
                </a:solidFill>
                <a:effectLst/>
                <a:uLnTx/>
                <a:uFillTx/>
                <a:latin typeface="Arial" panose="020B0604020202020204" pitchFamily="34" charset="0"/>
                <a:cs typeface="Arial" panose="020B0604020202020204" pitchFamily="34" charset="0"/>
              </a:rPr>
              <a:t>1.</a:t>
            </a:r>
            <a:r>
              <a:rPr lang="en-US" altLang="en-US" sz="2800" b="1" dirty="0">
                <a:solidFill>
                  <a:srgbClr val="203864"/>
                </a:solidFill>
                <a:latin typeface="Arial" panose="020B0604020202020204" pitchFamily="34" charset="0"/>
                <a:cs typeface="Arial" panose="020B0604020202020204" pitchFamily="34" charset="0"/>
                <a:sym typeface="+mn-ea"/>
              </a:rPr>
              <a:t> </a:t>
            </a:r>
            <a:r>
              <a:rPr lang="en-US" altLang="en-US" sz="2800" b="1" dirty="0" err="1">
                <a:solidFill>
                  <a:schemeClr val="accent5">
                    <a:lumMod val="50000"/>
                  </a:schemeClr>
                </a:solidFill>
                <a:latin typeface="Arial" panose="020B0604020202020204" pitchFamily="34" charset="0"/>
                <a:cs typeface="Arial" panose="020B0604020202020204" pitchFamily="34" charset="0"/>
              </a:rPr>
              <a:t>Giới</a:t>
            </a:r>
            <a:r>
              <a:rPr lang="en-US" altLang="en-US" sz="2800" b="1" dirty="0">
                <a:solidFill>
                  <a:srgbClr val="203864"/>
                </a:solidFill>
                <a:latin typeface="Arial" panose="020B0604020202020204" pitchFamily="34" charset="0"/>
                <a:cs typeface="Arial" panose="020B0604020202020204" pitchFamily="34" charset="0"/>
                <a:sym typeface="+mn-ea"/>
              </a:rPr>
              <a:t> </a:t>
            </a:r>
            <a:r>
              <a:rPr lang="en-US" altLang="en-US" sz="2800" b="1" dirty="0" err="1">
                <a:solidFill>
                  <a:srgbClr val="203864"/>
                </a:solidFill>
                <a:latin typeface="Arial" panose="020B0604020202020204" pitchFamily="34" charset="0"/>
                <a:cs typeface="Arial" panose="020B0604020202020204" pitchFamily="34" charset="0"/>
                <a:sym typeface="+mn-ea"/>
              </a:rPr>
              <a:t>thiệu</a:t>
            </a:r>
            <a:r>
              <a:rPr lang="en-US" altLang="en-US" sz="2800" b="1" dirty="0">
                <a:solidFill>
                  <a:srgbClr val="203864"/>
                </a:solidFill>
                <a:latin typeface="Arial" panose="020B0604020202020204" pitchFamily="34" charset="0"/>
                <a:cs typeface="Arial" panose="020B0604020202020204" pitchFamily="34" charset="0"/>
                <a:sym typeface="+mn-ea"/>
              </a:rPr>
              <a:t> </a:t>
            </a:r>
            <a:r>
              <a:rPr lang="en-US" altLang="en-US" sz="2800" b="1" dirty="0" err="1">
                <a:solidFill>
                  <a:srgbClr val="203864"/>
                </a:solidFill>
                <a:latin typeface="Arial" panose="020B0604020202020204" pitchFamily="34" charset="0"/>
                <a:cs typeface="Arial" panose="020B0604020202020204" pitchFamily="34" charset="0"/>
                <a:sym typeface="+mn-ea"/>
              </a:rPr>
              <a:t>đề</a:t>
            </a:r>
            <a:r>
              <a:rPr lang="en-US" altLang="en-US" sz="2800" b="1" dirty="0">
                <a:solidFill>
                  <a:srgbClr val="203864"/>
                </a:solidFill>
                <a:latin typeface="Arial" panose="020B0604020202020204" pitchFamily="34" charset="0"/>
                <a:cs typeface="Arial" panose="020B0604020202020204" pitchFamily="34" charset="0"/>
                <a:sym typeface="+mn-ea"/>
              </a:rPr>
              <a:t> </a:t>
            </a:r>
            <a:r>
              <a:rPr lang="en-US" altLang="en-US" sz="2800" b="1" dirty="0" err="1">
                <a:solidFill>
                  <a:srgbClr val="203864"/>
                </a:solidFill>
                <a:latin typeface="Arial" panose="020B0604020202020204" pitchFamily="34" charset="0"/>
                <a:cs typeface="Arial" panose="020B0604020202020204" pitchFamily="34" charset="0"/>
                <a:sym typeface="+mn-ea"/>
              </a:rPr>
              <a:t>tài</a:t>
            </a:r>
            <a:endParaRPr kumimoji="0" lang="en-US" altLang="vi-VN" sz="2800" b="1" i="0" u="none" strike="noStrike" kern="1200" cap="none" spc="0" normalizeH="0" baseline="0" noProof="0" dirty="0">
              <a:ln>
                <a:noFill/>
              </a:ln>
              <a:solidFill>
                <a:schemeClr val="accent5">
                  <a:lumMod val="50000"/>
                </a:schemeClr>
              </a:solidFill>
              <a:effectLst/>
              <a:uLnTx/>
              <a:uFillTx/>
              <a:latin typeface="Arial" panose="020B0604020202020204" pitchFamily="34" charset="0"/>
              <a:cs typeface="Arial" panose="020B0604020202020204" pitchFamily="34" charset="0"/>
            </a:endParaRPr>
          </a:p>
        </p:txBody>
      </p:sp>
      <p:sp>
        <p:nvSpPr>
          <p:cNvPr id="7171" name="Slide Number Placeholder 3"/>
          <p:cNvSpPr txBox="1">
            <a:spLocks noGrp="1"/>
          </p:cNvSpPr>
          <p:nvPr>
            <p:ph type="sldNum" sz="quarter" idx="4"/>
          </p:nvPr>
        </p:nvSpPr>
        <p:spPr>
          <a:xfrm>
            <a:off x="6457950" y="6400800"/>
            <a:ext cx="2686050" cy="365125"/>
          </a:xfrm>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altLang="en-US" sz="900" dirty="0">
                <a:cs typeface="Arial" panose="020B0604020202020204" pitchFamily="34" charset="0"/>
              </a:rPr>
              <a:t>3</a:t>
            </a:fld>
            <a:endParaRPr lang="en-US" altLang="en-US" sz="900" dirty="0">
              <a:cs typeface="Arial" panose="020B0604020202020204" pitchFamily="34" charset="0"/>
            </a:endParaRPr>
          </a:p>
        </p:txBody>
      </p:sp>
      <p:sp>
        <p:nvSpPr>
          <p:cNvPr id="3" name="Rectangle 2"/>
          <p:cNvSpPr/>
          <p:nvPr/>
        </p:nvSpPr>
        <p:spPr>
          <a:xfrm>
            <a:off x="762000" y="1089025"/>
            <a:ext cx="281940" cy="521970"/>
          </a:xfrm>
          <a:prstGeom prst="rect">
            <a:avLst/>
          </a:prstGeom>
        </p:spPr>
        <p:txBody>
          <a:bodyPr wrap="none">
            <a:spAutoFit/>
          </a:bodyPr>
          <a:lstStyle/>
          <a:p>
            <a:pPr algn="l" eaLnBrk="1" hangingPunct="1">
              <a:buNone/>
            </a:pPr>
            <a:r>
              <a:rPr lang="en-US" altLang="en-US" sz="2800" b="1" dirty="0">
                <a:solidFill>
                  <a:srgbClr val="203864"/>
                </a:solidFill>
                <a:cs typeface="Arial" panose="020B0604020202020204" pitchFamily="34" charset="0"/>
                <a:sym typeface="+mn-ea"/>
              </a:rPr>
              <a:t> </a:t>
            </a:r>
          </a:p>
        </p:txBody>
      </p:sp>
      <p:sp>
        <p:nvSpPr>
          <p:cNvPr id="8" name="Content Placeholder 2">
            <a:extLst>
              <a:ext uri="{FF2B5EF4-FFF2-40B4-BE49-F238E27FC236}">
                <a16:creationId xmlns:a16="http://schemas.microsoft.com/office/drawing/2014/main" id="{2329C57B-DCCA-4D7B-92CB-26AA7EFFC3CC}"/>
              </a:ext>
            </a:extLst>
          </p:cNvPr>
          <p:cNvSpPr>
            <a:spLocks noGrp="1"/>
          </p:cNvSpPr>
          <p:nvPr>
            <p:ph idx="1"/>
          </p:nvPr>
        </p:nvSpPr>
        <p:spPr>
          <a:xfrm>
            <a:off x="-30822" y="914400"/>
            <a:ext cx="9067800" cy="5562600"/>
          </a:xfrm>
        </p:spPr>
        <p:txBody>
          <a:bodyPr/>
          <a:lstStyle/>
          <a:p>
            <a:pPr indent="457200" algn="just">
              <a:lnSpc>
                <a:spcPct val="150000"/>
              </a:lnSpc>
              <a:spcBef>
                <a:spcPts val="0"/>
              </a:spcBef>
            </a:pPr>
            <a:r>
              <a:rPr lang="en-US" dirty="0">
                <a:latin typeface="Arial" panose="020B0604020202020204" pitchFamily="34" charset="0"/>
                <a:cs typeface="Arial" panose="020B0604020202020204" pitchFamily="34" charset="0"/>
              </a:rPr>
              <a:t>Website </a:t>
            </a:r>
            <a:r>
              <a:rPr lang="en-US" dirty="0" err="1">
                <a:latin typeface="Arial" panose="020B0604020202020204" pitchFamily="34" charset="0"/>
                <a:cs typeface="Arial" panose="020B0604020202020204" pitchFamily="34" charset="0"/>
              </a:rPr>
              <a:t>bán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điện</a:t>
            </a:r>
            <a:r>
              <a:rPr lang="vi-VN" dirty="0">
                <a:latin typeface="Arial" panose="020B0604020202020204" pitchFamily="34" charset="0"/>
                <a:cs typeface="Arial" panose="020B0604020202020204" pitchFamily="34" charset="0"/>
              </a:rPr>
              <a:t> là </a:t>
            </a:r>
            <a:r>
              <a:rPr lang="en-US" dirty="0">
                <a:latin typeface="Arial" panose="020B0604020202020204" pitchFamily="34" charset="0"/>
                <a:cs typeface="Arial" panose="020B0604020202020204" pitchFamily="34" charset="0"/>
              </a:rPr>
              <a:t>website</a:t>
            </a:r>
            <a:r>
              <a:rPr lang="vi-VN" dirty="0">
                <a:latin typeface="Arial" panose="020B0604020202020204" pitchFamily="34" charset="0"/>
                <a:cs typeface="Arial" panose="020B0604020202020204" pitchFamily="34" charset="0"/>
              </a:rPr>
              <a:t> chuyên kinh doanh các thiết bị điện gia dụng như máy rửa chén, máy hút mùi, bếp điện, lò nướng, khóa điện tử và các thiết bị điện khác phục vụ nhu cầu sinh hoạt trong gia đình.</a:t>
            </a:r>
          </a:p>
          <a:p>
            <a:pPr indent="457200" algn="just">
              <a:lnSpc>
                <a:spcPct val="150000"/>
              </a:lnSpc>
              <a:spcBef>
                <a:spcPts val="0"/>
              </a:spcBef>
            </a:pPr>
            <a:r>
              <a:rPr lang="vi-VN" dirty="0">
                <a:latin typeface="Arial" panose="020B0604020202020204" pitchFamily="34" charset="0"/>
                <a:cs typeface="Arial" panose="020B0604020202020204" pitchFamily="34" charset="0"/>
              </a:rPr>
              <a:t>Tuy nhiên, nếu việc bán hàng và quản lý vẫn thực hiện theo phương pháp thủ công hoặc các công cụ rời rạc thì sẽ gặp nhiều hạn chế, như khó quản lý sản phẩm, đơn hàng, khách hàng cũng như thống kê doanh thu.</a:t>
            </a:r>
          </a:p>
          <a:p>
            <a:pPr indent="457200" algn="just">
              <a:lnSpc>
                <a:spcPct val="150000"/>
              </a:lnSpc>
              <a:spcBef>
                <a:spcPts val="0"/>
              </a:spcBef>
            </a:pPr>
            <a:r>
              <a:rPr lang="vi-VN" dirty="0">
                <a:latin typeface="Arial" panose="020B0604020202020204" pitchFamily="34" charset="0"/>
                <a:cs typeface="Arial" panose="020B0604020202020204" pitchFamily="34" charset="0"/>
              </a:rPr>
              <a:t>Xuất phát từ thực tế đó, nhóm đã lựa chọn đề tài </a:t>
            </a:r>
            <a:r>
              <a:rPr lang="vi-VN" b="1" dirty="0">
                <a:latin typeface="Arial" panose="020B0604020202020204" pitchFamily="34" charset="0"/>
                <a:cs typeface="Arial" panose="020B0604020202020204" pitchFamily="34" charset="0"/>
              </a:rPr>
              <a:t>“Xây dựng website bán thiết bị điện”</a:t>
            </a:r>
            <a:r>
              <a:rPr lang="vi-VN" dirty="0">
                <a:latin typeface="Arial" panose="020B0604020202020204" pitchFamily="34" charset="0"/>
                <a:cs typeface="Arial" panose="020B0604020202020204" pitchFamily="34" charset="0"/>
              </a:rPr>
              <a:t> nhằm xây dựng một hệ thống bán hàng trực tuyến giúp khách hàng mua sắm thuận tiện hơn, đồng thời hỗ trợ quản trị viên quản lý hệ thống một cách hiệu quả.</a:t>
            </a:r>
          </a:p>
          <a:p>
            <a:pPr marL="0" indent="0">
              <a:buNone/>
            </a:pP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DF81B425-9FBB-46AC-B71B-507C667C970C}"/>
              </a:ext>
            </a:extLst>
          </p:cNvPr>
          <p:cNvSpPr txBox="1">
            <a:spLocks/>
          </p:cNvSpPr>
          <p:nvPr/>
        </p:nvSpPr>
        <p:spPr>
          <a:xfrm>
            <a:off x="1562100" y="533400"/>
            <a:ext cx="601980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6. </a:t>
            </a:r>
            <a:r>
              <a:rPr lang="en-US" sz="3600" b="1" dirty="0" err="1">
                <a:solidFill>
                  <a:schemeClr val="accent5">
                    <a:lumMod val="50000"/>
                  </a:schemeClr>
                </a:solidFill>
                <a:latin typeface="Calibri" panose="020F0502020204030204" charset="0"/>
                <a:cs typeface="Calibri" panose="020F0502020204030204" charset="0"/>
                <a:sym typeface="+mn-ea"/>
              </a:rPr>
              <a:t>Thiết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kế</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cơ</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sở</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dữ</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liệu</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graphicFrame>
        <p:nvGraphicFramePr>
          <p:cNvPr id="5" name="Table 16">
            <a:extLst>
              <a:ext uri="{FF2B5EF4-FFF2-40B4-BE49-F238E27FC236}">
                <a16:creationId xmlns:a16="http://schemas.microsoft.com/office/drawing/2014/main" id="{49135E8D-77B0-41BA-8129-881E59A61460}"/>
              </a:ext>
            </a:extLst>
          </p:cNvPr>
          <p:cNvGraphicFramePr>
            <a:graphicFrameLocks noGrp="1"/>
          </p:cNvGraphicFramePr>
          <p:nvPr>
            <p:extLst>
              <p:ext uri="{D42A27DB-BD31-4B8C-83A1-F6EECF244321}">
                <p14:modId xmlns:p14="http://schemas.microsoft.com/office/powerpoint/2010/main" val="3595541083"/>
              </p:ext>
            </p:extLst>
          </p:nvPr>
        </p:nvGraphicFramePr>
        <p:xfrm>
          <a:off x="304800" y="1066800"/>
          <a:ext cx="8534400" cy="4984623"/>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002919923"/>
                    </a:ext>
                  </a:extLst>
                </a:gridCol>
                <a:gridCol w="2438400">
                  <a:extLst>
                    <a:ext uri="{9D8B030D-6E8A-4147-A177-3AD203B41FA5}">
                      <a16:colId xmlns:a16="http://schemas.microsoft.com/office/drawing/2014/main" val="3347284046"/>
                    </a:ext>
                  </a:extLst>
                </a:gridCol>
                <a:gridCol w="4267200">
                  <a:extLst>
                    <a:ext uri="{9D8B030D-6E8A-4147-A177-3AD203B41FA5}">
                      <a16:colId xmlns:a16="http://schemas.microsoft.com/office/drawing/2014/main" val="4121706819"/>
                    </a:ext>
                  </a:extLst>
                </a:gridCol>
              </a:tblGrid>
              <a:tr h="609600">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Tên</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bảng</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Mục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đích</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Thuộc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tính</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2598305"/>
                  </a:ext>
                </a:extLst>
              </a:tr>
              <a:tr h="4130951">
                <a:tc>
                  <a:txBody>
                    <a:bodyPr/>
                    <a:lstStyle/>
                    <a:p>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don_hang</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Lưu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thông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tin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đơn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hàng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và</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trạng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thái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xử</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lý</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don_hang_id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khach_hang_id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khach_hang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ma_don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(UNIQUE,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dễ</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tra</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cứu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ngay_dat</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ten_nguoi_nhan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sdt_nguoi_nhan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dia_chi_giao</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tong_tien_hang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tổng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trước</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giảm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voucher_id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voucher, NULL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nếu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không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dùng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giam_gia</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thanh_tien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sau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giảm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trang_thai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(NEW/CONFIRMED/SHIPPING/COMPLETED/CANCELLED)</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nhan_vien_id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nhan_vien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nếu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lưu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người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xử</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lý</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created_at</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updated_at</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224533558"/>
                  </a:ext>
                </a:extLst>
              </a:tr>
            </a:tbl>
          </a:graphicData>
        </a:graphic>
      </p:graphicFrame>
    </p:spTree>
    <p:extLst>
      <p:ext uri="{BB962C8B-B14F-4D97-AF65-F5344CB8AC3E}">
        <p14:creationId xmlns:p14="http://schemas.microsoft.com/office/powerpoint/2010/main" val="2583652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4A7B5E8-06B4-42C7-9C4F-17C6C6D8206F}"/>
              </a:ext>
            </a:extLst>
          </p:cNvPr>
          <p:cNvSpPr txBox="1">
            <a:spLocks/>
          </p:cNvSpPr>
          <p:nvPr/>
        </p:nvSpPr>
        <p:spPr>
          <a:xfrm>
            <a:off x="1562100" y="533400"/>
            <a:ext cx="601980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6. </a:t>
            </a:r>
            <a:r>
              <a:rPr lang="en-US" sz="3600" b="1" dirty="0" err="1">
                <a:solidFill>
                  <a:schemeClr val="accent5">
                    <a:lumMod val="50000"/>
                  </a:schemeClr>
                </a:solidFill>
                <a:latin typeface="Calibri" panose="020F0502020204030204" charset="0"/>
                <a:cs typeface="Calibri" panose="020F0502020204030204" charset="0"/>
                <a:sym typeface="+mn-ea"/>
              </a:rPr>
              <a:t>Thiết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kế</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cơ</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sở</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dữ</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liệu</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graphicFrame>
        <p:nvGraphicFramePr>
          <p:cNvPr id="5" name="Table 16">
            <a:extLst>
              <a:ext uri="{FF2B5EF4-FFF2-40B4-BE49-F238E27FC236}">
                <a16:creationId xmlns:a16="http://schemas.microsoft.com/office/drawing/2014/main" id="{F4D686DB-D4CF-4AFD-9640-55BDE2A94D58}"/>
              </a:ext>
            </a:extLst>
          </p:cNvPr>
          <p:cNvGraphicFramePr>
            <a:graphicFrameLocks noGrp="1"/>
          </p:cNvGraphicFramePr>
          <p:nvPr>
            <p:extLst>
              <p:ext uri="{D42A27DB-BD31-4B8C-83A1-F6EECF244321}">
                <p14:modId xmlns:p14="http://schemas.microsoft.com/office/powerpoint/2010/main" val="3612934878"/>
              </p:ext>
            </p:extLst>
          </p:nvPr>
        </p:nvGraphicFramePr>
        <p:xfrm>
          <a:off x="304800" y="1066800"/>
          <a:ext cx="8534400" cy="51816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002919923"/>
                    </a:ext>
                  </a:extLst>
                </a:gridCol>
                <a:gridCol w="2438400">
                  <a:extLst>
                    <a:ext uri="{9D8B030D-6E8A-4147-A177-3AD203B41FA5}">
                      <a16:colId xmlns:a16="http://schemas.microsoft.com/office/drawing/2014/main" val="3347284046"/>
                    </a:ext>
                  </a:extLst>
                </a:gridCol>
                <a:gridCol w="4267200">
                  <a:extLst>
                    <a:ext uri="{9D8B030D-6E8A-4147-A177-3AD203B41FA5}">
                      <a16:colId xmlns:a16="http://schemas.microsoft.com/office/drawing/2014/main" val="4121706819"/>
                    </a:ext>
                  </a:extLst>
                </a:gridCol>
              </a:tblGrid>
              <a:tr h="660469">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Tên</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bảng</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Mục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đích</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Thuộc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tính</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2598305"/>
                  </a:ext>
                </a:extLst>
              </a:tr>
              <a:tr h="1929467">
                <a:tc>
                  <a:txBody>
                    <a:bodyPr/>
                    <a:lstStyle/>
                    <a:p>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chi_tiet_don_hang</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Lưu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dòng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hàng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trong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đơn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sản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phẩm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số</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lượng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giá</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tại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thời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điểm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mua</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ctdh_id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don_hang_id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don_hang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san_pham_id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san_pham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so_luong</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don_gia</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giá</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chốt</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tại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thời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điểm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đặt</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thanh_tien_dong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so_luong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don_gia</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2224533558"/>
                  </a:ext>
                </a:extLst>
              </a:tr>
              <a:tr h="2591664">
                <a:tc>
                  <a:txBody>
                    <a:bodyPr/>
                    <a:lstStyle/>
                    <a:p>
                      <a:r>
                        <a:rPr lang="en-US" sz="1350" kern="1200" dirty="0">
                          <a:solidFill>
                            <a:schemeClr val="dk1"/>
                          </a:solidFill>
                          <a:effectLst/>
                          <a:latin typeface="Times New Roman" panose="02020603050405020304" pitchFamily="18" charset="0"/>
                          <a:ea typeface="+mn-ea"/>
                          <a:cs typeface="Times New Roman" panose="02020603050405020304" pitchFamily="18" charset="0"/>
                        </a:rPr>
                        <a:t>voucher</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Quản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lý</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chương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trình</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giảm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giá</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cho</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website.</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voucher_id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ma_voucher</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(UNIQUE)</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loai_giam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(PHAN_TRAM / TIEN_MAT)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gia_tri_giam</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gia_tri_don_toi_thieu</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so_lan_su_dung_toi_da</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so_lan_da_dung</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ngay_bat_dau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ngay_ket_thuc</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trang_thai</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834670414"/>
                  </a:ext>
                </a:extLst>
              </a:tr>
            </a:tbl>
          </a:graphicData>
        </a:graphic>
      </p:graphicFrame>
    </p:spTree>
    <p:extLst>
      <p:ext uri="{BB962C8B-B14F-4D97-AF65-F5344CB8AC3E}">
        <p14:creationId xmlns:p14="http://schemas.microsoft.com/office/powerpoint/2010/main" val="4116707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9E6B2C0-40EA-4CDA-8158-1FE69529974C}"/>
              </a:ext>
            </a:extLst>
          </p:cNvPr>
          <p:cNvSpPr txBox="1">
            <a:spLocks/>
          </p:cNvSpPr>
          <p:nvPr/>
        </p:nvSpPr>
        <p:spPr>
          <a:xfrm>
            <a:off x="1562100" y="533400"/>
            <a:ext cx="601980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6. </a:t>
            </a:r>
            <a:r>
              <a:rPr lang="en-US" sz="3600" b="1" dirty="0" err="1">
                <a:solidFill>
                  <a:schemeClr val="accent5">
                    <a:lumMod val="50000"/>
                  </a:schemeClr>
                </a:solidFill>
                <a:latin typeface="Calibri" panose="020F0502020204030204" charset="0"/>
                <a:cs typeface="Calibri" panose="020F0502020204030204" charset="0"/>
                <a:sym typeface="+mn-ea"/>
              </a:rPr>
              <a:t>Thiết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kế</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cơ</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sở</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dữ</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liệu</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graphicFrame>
        <p:nvGraphicFramePr>
          <p:cNvPr id="5" name="Table 16">
            <a:extLst>
              <a:ext uri="{FF2B5EF4-FFF2-40B4-BE49-F238E27FC236}">
                <a16:creationId xmlns:a16="http://schemas.microsoft.com/office/drawing/2014/main" id="{73A17B3C-F8C4-48E8-8365-22993FDBD9D0}"/>
              </a:ext>
            </a:extLst>
          </p:cNvPr>
          <p:cNvGraphicFramePr>
            <a:graphicFrameLocks noGrp="1"/>
          </p:cNvGraphicFramePr>
          <p:nvPr>
            <p:extLst>
              <p:ext uri="{D42A27DB-BD31-4B8C-83A1-F6EECF244321}">
                <p14:modId xmlns:p14="http://schemas.microsoft.com/office/powerpoint/2010/main" val="1279440021"/>
              </p:ext>
            </p:extLst>
          </p:nvPr>
        </p:nvGraphicFramePr>
        <p:xfrm>
          <a:off x="304800" y="1066800"/>
          <a:ext cx="8534400" cy="5167158"/>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002919923"/>
                    </a:ext>
                  </a:extLst>
                </a:gridCol>
                <a:gridCol w="2438400">
                  <a:extLst>
                    <a:ext uri="{9D8B030D-6E8A-4147-A177-3AD203B41FA5}">
                      <a16:colId xmlns:a16="http://schemas.microsoft.com/office/drawing/2014/main" val="3347284046"/>
                    </a:ext>
                  </a:extLst>
                </a:gridCol>
                <a:gridCol w="4267200">
                  <a:extLst>
                    <a:ext uri="{9D8B030D-6E8A-4147-A177-3AD203B41FA5}">
                      <a16:colId xmlns:a16="http://schemas.microsoft.com/office/drawing/2014/main" val="4121706819"/>
                    </a:ext>
                  </a:extLst>
                </a:gridCol>
              </a:tblGrid>
              <a:tr h="599598">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Tên</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bảng</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Mục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đích</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Thuộc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tính</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2598305"/>
                  </a:ext>
                </a:extLst>
              </a:tr>
              <a:tr h="2152995">
                <a:tc>
                  <a:txBody>
                    <a:bodyPr/>
                    <a:lstStyle/>
                    <a:p>
                      <a:r>
                        <a:rPr lang="en-US" sz="1350" kern="1200" dirty="0">
                          <a:solidFill>
                            <a:schemeClr val="dk1"/>
                          </a:solidFill>
                          <a:effectLst/>
                          <a:latin typeface="Times New Roman" panose="02020603050405020304" pitchFamily="18" charset="0"/>
                          <a:ea typeface="+mn-ea"/>
                          <a:cs typeface="Times New Roman" panose="02020603050405020304" pitchFamily="18" charset="0"/>
                        </a:rPr>
                        <a:t>feedback</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Lưu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phản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hồi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của</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khách</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hàng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cho</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sản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phẩm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feedback_id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khach_hang_id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khach_hang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san_pham_id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san_pham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noi_dung</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so_sao</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(1–5)</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created_at</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0" lvl="0" indent="0">
                        <a:lnSpc>
                          <a:spcPct val="150000"/>
                        </a:lnSpc>
                        <a:buFont typeface="Arial" panose="020B0604020202020204" pitchFamily="34" charset="0"/>
                        <a:buNone/>
                      </a:pP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224533558"/>
                  </a:ext>
                </a:extLst>
              </a:tr>
              <a:tr h="2352807">
                <a:tc>
                  <a:txBody>
                    <a:bodyPr/>
                    <a:lstStyle/>
                    <a:p>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kho_hang</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Quản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lý</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số</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lượng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tồn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hỗ</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trợ</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kiểm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tra</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trước</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khi</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đặt</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hàng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nhập</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hàng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kho_id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san_pham_id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san_pham</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so_luong_ton</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vi_tri_kho</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nếu</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updated_at</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834670414"/>
                  </a:ext>
                </a:extLst>
              </a:tr>
            </a:tbl>
          </a:graphicData>
        </a:graphic>
      </p:graphicFrame>
    </p:spTree>
    <p:extLst>
      <p:ext uri="{BB962C8B-B14F-4D97-AF65-F5344CB8AC3E}">
        <p14:creationId xmlns:p14="http://schemas.microsoft.com/office/powerpoint/2010/main" val="2192048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DFCA1EA9-B5A9-44B9-A9B9-C7E6A2D189C5}"/>
              </a:ext>
            </a:extLst>
          </p:cNvPr>
          <p:cNvSpPr txBox="1">
            <a:spLocks/>
          </p:cNvSpPr>
          <p:nvPr/>
        </p:nvSpPr>
        <p:spPr>
          <a:xfrm>
            <a:off x="1562100" y="533400"/>
            <a:ext cx="601980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6. </a:t>
            </a:r>
            <a:r>
              <a:rPr lang="en-US" sz="3600" b="1" dirty="0" err="1">
                <a:solidFill>
                  <a:schemeClr val="accent5">
                    <a:lumMod val="50000"/>
                  </a:schemeClr>
                </a:solidFill>
                <a:latin typeface="Calibri" panose="020F0502020204030204" charset="0"/>
                <a:cs typeface="Calibri" panose="020F0502020204030204" charset="0"/>
                <a:sym typeface="+mn-ea"/>
              </a:rPr>
              <a:t>Thiết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kế</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cơ</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sở</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dữ</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liệu</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graphicFrame>
        <p:nvGraphicFramePr>
          <p:cNvPr id="5" name="Table 16">
            <a:extLst>
              <a:ext uri="{FF2B5EF4-FFF2-40B4-BE49-F238E27FC236}">
                <a16:creationId xmlns:a16="http://schemas.microsoft.com/office/drawing/2014/main" id="{B99F84E6-B8B6-46D9-92F0-7B0682654619}"/>
              </a:ext>
            </a:extLst>
          </p:cNvPr>
          <p:cNvGraphicFramePr>
            <a:graphicFrameLocks noGrp="1"/>
          </p:cNvGraphicFramePr>
          <p:nvPr>
            <p:extLst>
              <p:ext uri="{D42A27DB-BD31-4B8C-83A1-F6EECF244321}">
                <p14:modId xmlns:p14="http://schemas.microsoft.com/office/powerpoint/2010/main" val="1180918146"/>
              </p:ext>
            </p:extLst>
          </p:nvPr>
        </p:nvGraphicFramePr>
        <p:xfrm>
          <a:off x="304800" y="1066800"/>
          <a:ext cx="8534400" cy="4740551"/>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002919923"/>
                    </a:ext>
                  </a:extLst>
                </a:gridCol>
                <a:gridCol w="2438400">
                  <a:extLst>
                    <a:ext uri="{9D8B030D-6E8A-4147-A177-3AD203B41FA5}">
                      <a16:colId xmlns:a16="http://schemas.microsoft.com/office/drawing/2014/main" val="3347284046"/>
                    </a:ext>
                  </a:extLst>
                </a:gridCol>
                <a:gridCol w="4267200">
                  <a:extLst>
                    <a:ext uri="{9D8B030D-6E8A-4147-A177-3AD203B41FA5}">
                      <a16:colId xmlns:a16="http://schemas.microsoft.com/office/drawing/2014/main" val="4121706819"/>
                    </a:ext>
                  </a:extLst>
                </a:gridCol>
              </a:tblGrid>
              <a:tr h="609600">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Tên</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bảng</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Mục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đích</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Thuộc</a:t>
                      </a:r>
                      <a:r>
                        <a:rPr lang="en-US" sz="16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1600" b="1" kern="1200" dirty="0" err="1">
                          <a:solidFill>
                            <a:schemeClr val="lt1"/>
                          </a:solidFill>
                          <a:effectLst/>
                          <a:latin typeface="Times New Roman" panose="02020603050405020304" pitchFamily="18" charset="0"/>
                          <a:ea typeface="+mn-ea"/>
                          <a:cs typeface="Times New Roman" panose="02020603050405020304" pitchFamily="18" charset="0"/>
                        </a:rPr>
                        <a:t>tính</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2598305"/>
                  </a:ext>
                </a:extLst>
              </a:tr>
              <a:tr h="4130951">
                <a:tc>
                  <a:txBody>
                    <a:bodyPr/>
                    <a:lstStyle/>
                    <a:p>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hoa_don_nhap</a:t>
                      </a:r>
                      <a:endParaRPr lang="en-US"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Quản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lý</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các</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lần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nhập</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hàng</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nhập</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kho</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hoa_don_nhap_id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(PK)</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ma_phieu_nhap</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(UNIQUE)</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ngay_nhap</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nhan_vien_id</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 (FK → </a:t>
                      </a: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nhan_vien</a:t>
                      </a:r>
                      <a:r>
                        <a:rPr lang="en-US" sz="135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lvl="0" indent="-285750">
                        <a:lnSpc>
                          <a:spcPct val="150000"/>
                        </a:lnSpc>
                        <a:buFont typeface="Arial" panose="020B0604020202020204" pitchFamily="34" charset="0"/>
                        <a:buChar char="•"/>
                      </a:pPr>
                      <a:r>
                        <a:rPr lang="en-US" sz="1350" kern="1200" dirty="0" err="1">
                          <a:solidFill>
                            <a:schemeClr val="dk1"/>
                          </a:solidFill>
                          <a:effectLst/>
                          <a:latin typeface="Times New Roman" panose="02020603050405020304" pitchFamily="18" charset="0"/>
                          <a:ea typeface="+mn-ea"/>
                          <a:cs typeface="Times New Roman" panose="02020603050405020304" pitchFamily="18" charset="0"/>
                        </a:rPr>
                        <a:t>tong_tien_nhap</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nSpc>
                          <a:spcPct val="150000"/>
                        </a:lnSpc>
                        <a:buFont typeface="Arial" panose="020B0604020202020204" pitchFamily="34" charset="0"/>
                        <a:buChar char="•"/>
                      </a:pPr>
                      <a:r>
                        <a:rPr lang="en-US" sz="1350" dirty="0" err="1">
                          <a:effectLst/>
                          <a:latin typeface="Times New Roman" panose="02020603050405020304" pitchFamily="18" charset="0"/>
                          <a:cs typeface="Times New Roman" panose="02020603050405020304" pitchFamily="18" charset="0"/>
                        </a:rPr>
                        <a:t>ghi_chu</a:t>
                      </a:r>
                      <a:endParaRPr lang="en-US" sz="135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224533558"/>
                  </a:ext>
                </a:extLst>
              </a:tr>
            </a:tbl>
          </a:graphicData>
        </a:graphic>
      </p:graphicFrame>
    </p:spTree>
    <p:extLst>
      <p:ext uri="{BB962C8B-B14F-4D97-AF65-F5344CB8AC3E}">
        <p14:creationId xmlns:p14="http://schemas.microsoft.com/office/powerpoint/2010/main" val="3158060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3FB9BF1-EDB7-4290-99F3-D9C40E9D34B4}"/>
              </a:ext>
            </a:extLst>
          </p:cNvPr>
          <p:cNvSpPr txBox="1">
            <a:spLocks/>
          </p:cNvSpPr>
          <p:nvPr/>
        </p:nvSpPr>
        <p:spPr>
          <a:xfrm>
            <a:off x="2571750" y="533400"/>
            <a:ext cx="400050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5" name="Text Box 9">
            <a:extLst>
              <a:ext uri="{FF2B5EF4-FFF2-40B4-BE49-F238E27FC236}">
                <a16:creationId xmlns:a16="http://schemas.microsoft.com/office/drawing/2014/main" id="{7AADCAFE-AC9E-4E56-AA83-C1B1A3228B71}"/>
              </a:ext>
            </a:extLst>
          </p:cNvPr>
          <p:cNvSpPr txBox="1"/>
          <p:nvPr/>
        </p:nvSpPr>
        <p:spPr>
          <a:xfrm>
            <a:off x="190500" y="1066800"/>
            <a:ext cx="8763000" cy="4879926"/>
          </a:xfrm>
          <a:prstGeom prst="rect">
            <a:avLst/>
          </a:prstGeom>
          <a:noFill/>
        </p:spPr>
        <p:txBody>
          <a:bodyPr wrap="square" rtlCol="0">
            <a:spAutoFit/>
          </a:bodyPr>
          <a:lstStyle/>
          <a:p>
            <a:pPr indent="-457200" algn="just">
              <a:lnSpc>
                <a:spcPct val="150000"/>
              </a:lnSpc>
              <a:spcAft>
                <a:spcPts val="0"/>
              </a:spcAft>
              <a:buFont typeface="Wingdings" panose="05000000000000000000" pitchFamily="2" charset="2"/>
              <a:buChar char="Ø"/>
            </a:pPr>
            <a:r>
              <a:rPr lang="en-US" sz="2100" dirty="0" err="1"/>
              <a:t>Hoàn</a:t>
            </a:r>
            <a:r>
              <a:rPr lang="en-US" sz="2100" dirty="0"/>
              <a:t> </a:t>
            </a:r>
            <a:r>
              <a:rPr lang="en-US" sz="2100" dirty="0" err="1"/>
              <a:t>thiện</a:t>
            </a:r>
            <a:r>
              <a:rPr lang="en-US" sz="2100" dirty="0"/>
              <a:t> website </a:t>
            </a:r>
            <a:r>
              <a:rPr lang="en-US" sz="2100" dirty="0" err="1"/>
              <a:t>bán</a:t>
            </a:r>
            <a:r>
              <a:rPr lang="en-US" sz="2100" dirty="0"/>
              <a:t> </a:t>
            </a:r>
            <a:r>
              <a:rPr lang="en-US" sz="2100" dirty="0" err="1"/>
              <a:t>thiết</a:t>
            </a:r>
            <a:r>
              <a:rPr lang="en-US" sz="2100" dirty="0"/>
              <a:t> </a:t>
            </a:r>
            <a:r>
              <a:rPr lang="en-US" sz="2100" dirty="0" err="1"/>
              <a:t>bị</a:t>
            </a:r>
            <a:r>
              <a:rPr lang="en-US" sz="2100" dirty="0"/>
              <a:t> </a:t>
            </a:r>
            <a:r>
              <a:rPr lang="en-US" sz="2100" dirty="0" err="1"/>
              <a:t>điện</a:t>
            </a:r>
            <a:r>
              <a:rPr lang="en-US" sz="2100" dirty="0"/>
              <a:t> </a:t>
            </a:r>
            <a:r>
              <a:rPr lang="en-US" sz="2100" dirty="0" err="1"/>
              <a:t>cho</a:t>
            </a:r>
            <a:r>
              <a:rPr lang="en-US" sz="2100" dirty="0"/>
              <a:t> shop TEKA </a:t>
            </a:r>
            <a:r>
              <a:rPr lang="en-US" sz="2100" dirty="0" err="1"/>
              <a:t>với</a:t>
            </a:r>
            <a:r>
              <a:rPr lang="en-US" sz="2100" dirty="0"/>
              <a:t> </a:t>
            </a:r>
            <a:r>
              <a:rPr lang="en-US" sz="2100" dirty="0" err="1"/>
              <a:t>giao</a:t>
            </a:r>
            <a:r>
              <a:rPr lang="en-US" sz="2100" dirty="0"/>
              <a:t> </a:t>
            </a:r>
            <a:r>
              <a:rPr lang="en-US" sz="2100" dirty="0" err="1"/>
              <a:t>diện</a:t>
            </a:r>
            <a:r>
              <a:rPr lang="en-US" sz="2100" dirty="0"/>
              <a:t> </a:t>
            </a:r>
            <a:r>
              <a:rPr lang="en-US" sz="2100" dirty="0" err="1"/>
              <a:t>thân</a:t>
            </a:r>
            <a:r>
              <a:rPr lang="en-US" sz="2100" dirty="0"/>
              <a:t> </a:t>
            </a:r>
            <a:r>
              <a:rPr lang="en-US" sz="2100" dirty="0" err="1"/>
              <a:t>thiện</a:t>
            </a:r>
            <a:r>
              <a:rPr lang="en-US" sz="2100" dirty="0"/>
              <a:t>, responsive</a:t>
            </a:r>
            <a:endParaRPr lang="en-US" sz="2100" b="1" dirty="0">
              <a:cs typeface="Arial" panose="020B0604020202020204" pitchFamily="34" charset="0"/>
            </a:endParaRPr>
          </a:p>
          <a:p>
            <a:pPr indent="-457200" algn="just">
              <a:lnSpc>
                <a:spcPct val="150000"/>
              </a:lnSpc>
              <a:spcAft>
                <a:spcPts val="0"/>
              </a:spcAft>
              <a:buFont typeface="Wingdings" panose="05000000000000000000" pitchFamily="2" charset="2"/>
              <a:buChar char="Ø"/>
            </a:pPr>
            <a:r>
              <a:rPr lang="en-US" sz="2100" dirty="0" err="1"/>
              <a:t>Đáp</a:t>
            </a:r>
            <a:r>
              <a:rPr lang="en-US" sz="2100" dirty="0"/>
              <a:t> </a:t>
            </a:r>
            <a:r>
              <a:rPr lang="en-US" sz="2100" dirty="0" err="1"/>
              <a:t>ứng</a:t>
            </a:r>
            <a:r>
              <a:rPr lang="en-US" sz="2100" dirty="0"/>
              <a:t> </a:t>
            </a:r>
            <a:r>
              <a:rPr lang="en-US" sz="2100" dirty="0" err="1"/>
              <a:t>đầy</a:t>
            </a:r>
            <a:r>
              <a:rPr lang="en-US" sz="2100" dirty="0"/>
              <a:t> </a:t>
            </a:r>
            <a:r>
              <a:rPr lang="en-US" sz="2100" dirty="0" err="1"/>
              <a:t>đủ</a:t>
            </a:r>
            <a:r>
              <a:rPr lang="en-US" sz="2100" dirty="0"/>
              <a:t> </a:t>
            </a:r>
            <a:r>
              <a:rPr lang="en-US" sz="2100" dirty="0" err="1"/>
              <a:t>luồng</a:t>
            </a:r>
            <a:r>
              <a:rPr lang="en-US" sz="2100" dirty="0"/>
              <a:t> </a:t>
            </a:r>
            <a:r>
              <a:rPr lang="en-US" sz="2100" dirty="0" err="1"/>
              <a:t>nghiệp</a:t>
            </a:r>
            <a:r>
              <a:rPr lang="en-US" sz="2100" dirty="0"/>
              <a:t> </a:t>
            </a:r>
            <a:r>
              <a:rPr lang="en-US" sz="2100" dirty="0" err="1"/>
              <a:t>vụ</a:t>
            </a:r>
            <a:r>
              <a:rPr lang="en-US" sz="2100" dirty="0"/>
              <a:t> </a:t>
            </a:r>
            <a:r>
              <a:rPr lang="en-US" sz="2100" dirty="0" err="1"/>
              <a:t>mua</a:t>
            </a:r>
            <a:r>
              <a:rPr lang="en-US" sz="2100" dirty="0"/>
              <a:t> </a:t>
            </a:r>
            <a:r>
              <a:rPr lang="en-US" sz="2100" dirty="0" err="1"/>
              <a:t>hàng</a:t>
            </a:r>
            <a:r>
              <a:rPr lang="en-US" sz="2100" dirty="0"/>
              <a:t>:</a:t>
            </a:r>
          </a:p>
          <a:p>
            <a:pPr marL="548640" indent="-457200" algn="just">
              <a:lnSpc>
                <a:spcPct val="150000"/>
              </a:lnSpc>
              <a:spcAft>
                <a:spcPts val="0"/>
              </a:spcAft>
              <a:buFont typeface="Courier New" panose="02070309020205020404" pitchFamily="49" charset="0"/>
              <a:buChar char="o"/>
            </a:pPr>
            <a:r>
              <a:rPr lang="vi-VN" sz="2100" dirty="0"/>
              <a:t>Duyệt/tìm kiếm sản phẩm → xem chi tiết → giỏ hàng → đặt hàng → theo dõi trạng thái đơn</a:t>
            </a:r>
            <a:endParaRPr lang="en-US" sz="2100" dirty="0"/>
          </a:p>
          <a:p>
            <a:pPr indent="-457200" algn="just">
              <a:lnSpc>
                <a:spcPct val="150000"/>
              </a:lnSpc>
              <a:spcAft>
                <a:spcPts val="0"/>
              </a:spcAft>
              <a:buFont typeface="Wingdings" panose="05000000000000000000" pitchFamily="2" charset="2"/>
              <a:buChar char="Ø"/>
            </a:pPr>
            <a:r>
              <a:rPr lang="en-US" sz="2100" dirty="0" err="1"/>
              <a:t>Hoàn</a:t>
            </a:r>
            <a:r>
              <a:rPr lang="en-US" sz="2100" dirty="0"/>
              <a:t> </a:t>
            </a:r>
            <a:r>
              <a:rPr lang="en-US" sz="2100" dirty="0" err="1"/>
              <a:t>thiện</a:t>
            </a:r>
            <a:r>
              <a:rPr lang="en-US" sz="2100" dirty="0"/>
              <a:t> module </a:t>
            </a:r>
            <a:r>
              <a:rPr lang="en-US" sz="2100" dirty="0" err="1"/>
              <a:t>quản</a:t>
            </a:r>
            <a:r>
              <a:rPr lang="en-US" sz="2100" dirty="0"/>
              <a:t> </a:t>
            </a:r>
            <a:r>
              <a:rPr lang="en-US" sz="2100" dirty="0" err="1"/>
              <a:t>trị</a:t>
            </a:r>
            <a:r>
              <a:rPr lang="en-US" sz="2100" dirty="0"/>
              <a:t> (Admin):</a:t>
            </a:r>
          </a:p>
          <a:p>
            <a:pPr marL="548640" indent="-457200" algn="just">
              <a:lnSpc>
                <a:spcPct val="150000"/>
              </a:lnSpc>
              <a:spcAft>
                <a:spcPts val="0"/>
              </a:spcAft>
              <a:buFont typeface="Courier New" panose="02070309020205020404" pitchFamily="49" charset="0"/>
              <a:buChar char="o"/>
            </a:pPr>
            <a:r>
              <a:rPr lang="vi-VN" sz="2100" dirty="0"/>
              <a:t>Quản lý danh mục–sản phẩm, đơn hàng, khách hàng/tài khoản, voucher, feedback</a:t>
            </a:r>
            <a:r>
              <a:rPr lang="en-US" sz="2100" dirty="0"/>
              <a:t>, </a:t>
            </a:r>
            <a:r>
              <a:rPr lang="en-US" sz="2100" dirty="0" err="1"/>
              <a:t>kho</a:t>
            </a:r>
            <a:r>
              <a:rPr lang="en-US" sz="2100" dirty="0"/>
              <a:t> </a:t>
            </a:r>
            <a:r>
              <a:rPr lang="en-US" sz="2100" dirty="0" err="1"/>
              <a:t>hàng</a:t>
            </a:r>
            <a:endParaRPr lang="en-US" sz="2100" dirty="0"/>
          </a:p>
          <a:p>
            <a:pPr indent="-457200" algn="just">
              <a:lnSpc>
                <a:spcPct val="150000"/>
              </a:lnSpc>
              <a:spcAft>
                <a:spcPts val="0"/>
              </a:spcAft>
              <a:buFont typeface="Wingdings" panose="05000000000000000000" pitchFamily="2" charset="2"/>
              <a:buChar char="Ø"/>
            </a:pPr>
            <a:r>
              <a:rPr lang="en-US" sz="2100" dirty="0" err="1"/>
              <a:t>Thiết</a:t>
            </a:r>
            <a:r>
              <a:rPr lang="en-US" sz="2100" dirty="0"/>
              <a:t> </a:t>
            </a:r>
            <a:r>
              <a:rPr lang="en-US" sz="2100" dirty="0" err="1"/>
              <a:t>kế</a:t>
            </a:r>
            <a:r>
              <a:rPr lang="en-US" sz="2100" dirty="0"/>
              <a:t> </a:t>
            </a:r>
            <a:r>
              <a:rPr lang="en-US" sz="2100" dirty="0" err="1"/>
              <a:t>và</a:t>
            </a:r>
            <a:r>
              <a:rPr lang="en-US" sz="2100" dirty="0"/>
              <a:t> </a:t>
            </a:r>
            <a:r>
              <a:rPr lang="en-US" sz="2100" dirty="0" err="1"/>
              <a:t>triển</a:t>
            </a:r>
            <a:r>
              <a:rPr lang="en-US" sz="2100" dirty="0"/>
              <a:t> </a:t>
            </a:r>
            <a:r>
              <a:rPr lang="en-US" sz="2100" dirty="0" err="1"/>
              <a:t>khai</a:t>
            </a:r>
            <a:r>
              <a:rPr lang="en-US" sz="2100" dirty="0"/>
              <a:t> CSDL MySQL </a:t>
            </a:r>
            <a:r>
              <a:rPr lang="en-US" sz="2100" dirty="0" err="1"/>
              <a:t>có</a:t>
            </a:r>
            <a:r>
              <a:rPr lang="en-US" sz="2100" dirty="0"/>
              <a:t> PK/FK, </a:t>
            </a:r>
            <a:r>
              <a:rPr lang="en-US" sz="2100" dirty="0" err="1"/>
              <a:t>đảm</a:t>
            </a:r>
            <a:r>
              <a:rPr lang="en-US" sz="2100" dirty="0"/>
              <a:t> </a:t>
            </a:r>
            <a:r>
              <a:rPr lang="en-US" sz="2100" dirty="0" err="1"/>
              <a:t>bảo</a:t>
            </a:r>
            <a:r>
              <a:rPr lang="en-US" sz="2100" dirty="0"/>
              <a:t> </a:t>
            </a:r>
            <a:r>
              <a:rPr lang="en-US" sz="2100" dirty="0" err="1"/>
              <a:t>tính</a:t>
            </a:r>
            <a:r>
              <a:rPr lang="en-US" sz="2100" dirty="0"/>
              <a:t> </a:t>
            </a:r>
            <a:r>
              <a:rPr lang="en-US" sz="2100" dirty="0" err="1"/>
              <a:t>toàn</a:t>
            </a:r>
            <a:r>
              <a:rPr lang="en-US" sz="2100" dirty="0"/>
              <a:t> </a:t>
            </a:r>
            <a:r>
              <a:rPr lang="en-US" sz="2100" dirty="0" err="1"/>
              <a:t>vẹn</a:t>
            </a:r>
            <a:r>
              <a:rPr lang="en-US" sz="2100" dirty="0"/>
              <a:t> </a:t>
            </a:r>
            <a:r>
              <a:rPr lang="en-US" sz="2100" dirty="0" err="1"/>
              <a:t>dữ</a:t>
            </a:r>
            <a:r>
              <a:rPr lang="en-US" sz="2100" dirty="0"/>
              <a:t> </a:t>
            </a:r>
            <a:r>
              <a:rPr lang="en-US" sz="2100" dirty="0" err="1"/>
              <a:t>liệu</a:t>
            </a:r>
            <a:endParaRPr lang="en-US" sz="2100" dirty="0"/>
          </a:p>
        </p:txBody>
      </p:sp>
    </p:spTree>
    <p:extLst>
      <p:ext uri="{BB962C8B-B14F-4D97-AF65-F5344CB8AC3E}">
        <p14:creationId xmlns:p14="http://schemas.microsoft.com/office/powerpoint/2010/main" val="179198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222C2E1-050A-414F-8AF0-E2D29584AF86}"/>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5" name="Text Box 9">
            <a:extLst>
              <a:ext uri="{FF2B5EF4-FFF2-40B4-BE49-F238E27FC236}">
                <a16:creationId xmlns:a16="http://schemas.microsoft.com/office/drawing/2014/main" id="{A72261D8-6290-48D0-8E8D-DDB26697F9D9}"/>
              </a:ext>
            </a:extLst>
          </p:cNvPr>
          <p:cNvSpPr txBox="1"/>
          <p:nvPr/>
        </p:nvSpPr>
        <p:spPr>
          <a:xfrm>
            <a:off x="209550" y="920339"/>
            <a:ext cx="3600450" cy="517193"/>
          </a:xfrm>
          <a:prstGeom prst="rect">
            <a:avLst/>
          </a:prstGeom>
          <a:noFill/>
        </p:spPr>
        <p:txBody>
          <a:bodyPr wrap="square" rtlCol="0">
            <a:spAutoFit/>
          </a:bodyPr>
          <a:lstStyle/>
          <a:p>
            <a:pPr algn="just">
              <a:lnSpc>
                <a:spcPct val="150000"/>
              </a:lnSpc>
              <a:spcAft>
                <a:spcPts val="0"/>
              </a:spcAft>
            </a:pPr>
            <a:r>
              <a:rPr lang="en-US" sz="2100" b="1" dirty="0"/>
              <a:t>Giao </a:t>
            </a:r>
            <a:r>
              <a:rPr lang="en-US" sz="2100" b="1" dirty="0" err="1"/>
              <a:t>diện</a:t>
            </a:r>
            <a:r>
              <a:rPr lang="en-US" sz="2100" b="1" dirty="0"/>
              <a:t> </a:t>
            </a:r>
            <a:r>
              <a:rPr lang="en-US" sz="2100" b="1" dirty="0" err="1"/>
              <a:t>bên</a:t>
            </a:r>
            <a:r>
              <a:rPr lang="en-US" sz="2100" b="1" dirty="0"/>
              <a:t> </a:t>
            </a:r>
            <a:r>
              <a:rPr lang="en-US" sz="2100" b="1" dirty="0" err="1"/>
              <a:t>người</a:t>
            </a:r>
            <a:r>
              <a:rPr lang="en-US" sz="2100" b="1" dirty="0"/>
              <a:t> </a:t>
            </a:r>
            <a:r>
              <a:rPr lang="en-US" sz="2100" b="1" dirty="0" err="1"/>
              <a:t>dùng</a:t>
            </a:r>
            <a:endParaRPr lang="en-US" sz="2100" b="1" dirty="0"/>
          </a:p>
        </p:txBody>
      </p:sp>
      <p:pic>
        <p:nvPicPr>
          <p:cNvPr id="33794" name="Picture 2">
            <a:extLst>
              <a:ext uri="{FF2B5EF4-FFF2-40B4-BE49-F238E27FC236}">
                <a16:creationId xmlns:a16="http://schemas.microsoft.com/office/drawing/2014/main" id="{6BB96DF2-9AFC-4524-AC6F-736B0217C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566761"/>
            <a:ext cx="8305800" cy="411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a:extLst>
              <a:ext uri="{FF2B5EF4-FFF2-40B4-BE49-F238E27FC236}">
                <a16:creationId xmlns:a16="http://schemas.microsoft.com/office/drawing/2014/main" id="{4669868B-6D0F-43F2-A246-1EA6028FB335}"/>
              </a:ext>
            </a:extLst>
          </p:cNvPr>
          <p:cNvSpPr txBox="1"/>
          <p:nvPr/>
        </p:nvSpPr>
        <p:spPr>
          <a:xfrm>
            <a:off x="3162300" y="5684166"/>
            <a:ext cx="2819400" cy="517193"/>
          </a:xfrm>
          <a:prstGeom prst="rect">
            <a:avLst/>
          </a:prstGeom>
          <a:noFill/>
        </p:spPr>
        <p:txBody>
          <a:bodyPr wrap="square" rtlCol="0">
            <a:spAutoFit/>
          </a:bodyPr>
          <a:lstStyle/>
          <a:p>
            <a:pPr algn="just">
              <a:lnSpc>
                <a:spcPct val="150000"/>
              </a:lnSpc>
              <a:spcAft>
                <a:spcPts val="0"/>
              </a:spcAft>
            </a:pPr>
            <a:r>
              <a:rPr lang="en-US" sz="2100" dirty="0"/>
              <a:t>Trang </a:t>
            </a:r>
            <a:r>
              <a:rPr lang="en-US" sz="2100" dirty="0" err="1"/>
              <a:t>chủ</a:t>
            </a:r>
            <a:r>
              <a:rPr lang="en-US" sz="2100" dirty="0"/>
              <a:t> website</a:t>
            </a:r>
          </a:p>
        </p:txBody>
      </p:sp>
    </p:spTree>
    <p:extLst>
      <p:ext uri="{BB962C8B-B14F-4D97-AF65-F5344CB8AC3E}">
        <p14:creationId xmlns:p14="http://schemas.microsoft.com/office/powerpoint/2010/main" val="2893677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B57D7D8-A5CF-4203-A100-4E148EF6D172}"/>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34818" name="Picture 3">
            <a:extLst>
              <a:ext uri="{FF2B5EF4-FFF2-40B4-BE49-F238E27FC236}">
                <a16:creationId xmlns:a16="http://schemas.microsoft.com/office/drawing/2014/main" id="{58F88A26-E1A7-4338-85B8-DB49F3348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66800"/>
            <a:ext cx="8915400" cy="444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a:extLst>
              <a:ext uri="{FF2B5EF4-FFF2-40B4-BE49-F238E27FC236}">
                <a16:creationId xmlns:a16="http://schemas.microsoft.com/office/drawing/2014/main" id="{2DAA26EC-ED50-4E4D-8651-CBD77A6FE49A}"/>
              </a:ext>
            </a:extLst>
          </p:cNvPr>
          <p:cNvSpPr txBox="1"/>
          <p:nvPr/>
        </p:nvSpPr>
        <p:spPr>
          <a:xfrm>
            <a:off x="2381250" y="5660231"/>
            <a:ext cx="4381500" cy="517193"/>
          </a:xfrm>
          <a:prstGeom prst="rect">
            <a:avLst/>
          </a:prstGeom>
          <a:noFill/>
        </p:spPr>
        <p:txBody>
          <a:bodyPr wrap="square" rtlCol="0">
            <a:spAutoFit/>
          </a:bodyPr>
          <a:lstStyle/>
          <a:p>
            <a:pPr algn="just">
              <a:lnSpc>
                <a:spcPct val="150000"/>
              </a:lnSpc>
              <a:spcAft>
                <a:spcPts val="0"/>
              </a:spcAft>
            </a:pPr>
            <a:r>
              <a:rPr lang="en-US" sz="2100" dirty="0"/>
              <a:t>Trang </a:t>
            </a:r>
            <a:r>
              <a:rPr lang="en-US" sz="2100" dirty="0" err="1"/>
              <a:t>chủ</a:t>
            </a:r>
            <a:r>
              <a:rPr lang="en-US" sz="2100" dirty="0"/>
              <a:t> </a:t>
            </a:r>
            <a:r>
              <a:rPr lang="en-US" sz="2100" dirty="0" err="1"/>
              <a:t>các</a:t>
            </a:r>
            <a:r>
              <a:rPr lang="en-US" sz="2100" dirty="0"/>
              <a:t> </a:t>
            </a:r>
            <a:r>
              <a:rPr lang="en-US" sz="2100" dirty="0" err="1"/>
              <a:t>sản</a:t>
            </a:r>
            <a:r>
              <a:rPr lang="en-US" sz="2100" dirty="0"/>
              <a:t> </a:t>
            </a:r>
            <a:r>
              <a:rPr lang="en-US" sz="2100" dirty="0" err="1"/>
              <a:t>phẩm</a:t>
            </a:r>
            <a:r>
              <a:rPr lang="en-US" sz="2100" dirty="0"/>
              <a:t> </a:t>
            </a:r>
            <a:r>
              <a:rPr lang="en-US" sz="2100" dirty="0" err="1"/>
              <a:t>bán</a:t>
            </a:r>
            <a:r>
              <a:rPr lang="en-US" sz="2100" dirty="0"/>
              <a:t> </a:t>
            </a:r>
            <a:r>
              <a:rPr lang="en-US" sz="2100" dirty="0" err="1"/>
              <a:t>chạy</a:t>
            </a:r>
            <a:endParaRPr lang="en-US" sz="2100" dirty="0"/>
          </a:p>
        </p:txBody>
      </p:sp>
    </p:spTree>
    <p:extLst>
      <p:ext uri="{BB962C8B-B14F-4D97-AF65-F5344CB8AC3E}">
        <p14:creationId xmlns:p14="http://schemas.microsoft.com/office/powerpoint/2010/main" val="2619555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E8156E1-FD05-4882-A17D-693620281DFC}"/>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35842" name="Picture 6">
            <a:extLst>
              <a:ext uri="{FF2B5EF4-FFF2-40B4-BE49-F238E27FC236}">
                <a16:creationId xmlns:a16="http://schemas.microsoft.com/office/drawing/2014/main" id="{6E53C3ED-6E9A-44FC-98E2-2811C2FBF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839200" cy="442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a:extLst>
              <a:ext uri="{FF2B5EF4-FFF2-40B4-BE49-F238E27FC236}">
                <a16:creationId xmlns:a16="http://schemas.microsoft.com/office/drawing/2014/main" id="{897160E4-57E0-41F7-B46B-14F81E506927}"/>
              </a:ext>
            </a:extLst>
          </p:cNvPr>
          <p:cNvSpPr txBox="1"/>
          <p:nvPr/>
        </p:nvSpPr>
        <p:spPr>
          <a:xfrm>
            <a:off x="2381250" y="5713729"/>
            <a:ext cx="4381500"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chức</a:t>
            </a:r>
            <a:r>
              <a:rPr lang="en-US" sz="2100" dirty="0"/>
              <a:t> </a:t>
            </a:r>
            <a:r>
              <a:rPr lang="en-US" sz="2100" dirty="0" err="1"/>
              <a:t>năng</a:t>
            </a:r>
            <a:r>
              <a:rPr lang="en-US" sz="2100" dirty="0"/>
              <a:t> </a:t>
            </a:r>
            <a:r>
              <a:rPr lang="en-US" sz="2100" dirty="0" err="1"/>
              <a:t>lọc</a:t>
            </a:r>
            <a:r>
              <a:rPr lang="en-US" sz="2100" dirty="0"/>
              <a:t> </a:t>
            </a:r>
            <a:r>
              <a:rPr lang="en-US" sz="2100" dirty="0" err="1"/>
              <a:t>sản</a:t>
            </a:r>
            <a:r>
              <a:rPr lang="en-US" sz="2100" dirty="0"/>
              <a:t> </a:t>
            </a:r>
            <a:r>
              <a:rPr lang="en-US" sz="2100" dirty="0" err="1"/>
              <a:t>phẩm</a:t>
            </a:r>
            <a:endParaRPr lang="en-US" sz="2100" dirty="0"/>
          </a:p>
        </p:txBody>
      </p:sp>
    </p:spTree>
    <p:extLst>
      <p:ext uri="{BB962C8B-B14F-4D97-AF65-F5344CB8AC3E}">
        <p14:creationId xmlns:p14="http://schemas.microsoft.com/office/powerpoint/2010/main" val="3837978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04BDDD5-4E2E-49A4-BD6A-9181CCEACA11}"/>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36866" name="Picture 8">
            <a:extLst>
              <a:ext uri="{FF2B5EF4-FFF2-40B4-BE49-F238E27FC236}">
                <a16:creationId xmlns:a16="http://schemas.microsoft.com/office/drawing/2014/main" id="{C47DFA0E-B508-4AE0-91B8-F46DB9685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143000"/>
            <a:ext cx="8915400"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a:extLst>
              <a:ext uri="{FF2B5EF4-FFF2-40B4-BE49-F238E27FC236}">
                <a16:creationId xmlns:a16="http://schemas.microsoft.com/office/drawing/2014/main" id="{FAAC9B6E-0E62-40B6-B5CF-A1C2A62D21BA}"/>
              </a:ext>
            </a:extLst>
          </p:cNvPr>
          <p:cNvSpPr txBox="1"/>
          <p:nvPr/>
        </p:nvSpPr>
        <p:spPr>
          <a:xfrm>
            <a:off x="2486025" y="5360275"/>
            <a:ext cx="4171950"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trang</a:t>
            </a:r>
            <a:r>
              <a:rPr lang="en-US" sz="2100" dirty="0"/>
              <a:t> chi </a:t>
            </a:r>
            <a:r>
              <a:rPr lang="en-US" sz="2100" dirty="0" err="1"/>
              <a:t>tiết</a:t>
            </a:r>
            <a:r>
              <a:rPr lang="en-US" sz="2100" dirty="0"/>
              <a:t> </a:t>
            </a:r>
            <a:r>
              <a:rPr lang="en-US" sz="2100" dirty="0" err="1"/>
              <a:t>sản</a:t>
            </a:r>
            <a:r>
              <a:rPr lang="en-US" sz="2100" dirty="0"/>
              <a:t> </a:t>
            </a:r>
            <a:r>
              <a:rPr lang="en-US" sz="2100" dirty="0" err="1"/>
              <a:t>phẩm</a:t>
            </a:r>
            <a:endParaRPr lang="en-US" sz="2100" dirty="0"/>
          </a:p>
        </p:txBody>
      </p:sp>
    </p:spTree>
    <p:extLst>
      <p:ext uri="{BB962C8B-B14F-4D97-AF65-F5344CB8AC3E}">
        <p14:creationId xmlns:p14="http://schemas.microsoft.com/office/powerpoint/2010/main" val="3941953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2091EF-C537-43E9-99AA-F9307BD7C537}"/>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37890" name="Picture 9">
            <a:extLst>
              <a:ext uri="{FF2B5EF4-FFF2-40B4-BE49-F238E27FC236}">
                <a16:creationId xmlns:a16="http://schemas.microsoft.com/office/drawing/2014/main" id="{0E507983-5CC8-4A3D-BB23-E48853689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66800"/>
            <a:ext cx="8915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a:extLst>
              <a:ext uri="{FF2B5EF4-FFF2-40B4-BE49-F238E27FC236}">
                <a16:creationId xmlns:a16="http://schemas.microsoft.com/office/drawing/2014/main" id="{5EE0EEE9-B428-469E-A810-C5240D52C50B}"/>
              </a:ext>
            </a:extLst>
          </p:cNvPr>
          <p:cNvSpPr txBox="1"/>
          <p:nvPr/>
        </p:nvSpPr>
        <p:spPr>
          <a:xfrm>
            <a:off x="1364456" y="5486400"/>
            <a:ext cx="6415088"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phần</a:t>
            </a:r>
            <a:r>
              <a:rPr lang="en-US" sz="2100" dirty="0"/>
              <a:t> </a:t>
            </a:r>
            <a:r>
              <a:rPr lang="en-US" sz="2100" dirty="0" err="1"/>
              <a:t>thông</a:t>
            </a:r>
            <a:r>
              <a:rPr lang="en-US" sz="2100" dirty="0"/>
              <a:t> tin chi </a:t>
            </a:r>
            <a:r>
              <a:rPr lang="en-US" sz="2100" dirty="0" err="1"/>
              <a:t>tiết</a:t>
            </a:r>
            <a:r>
              <a:rPr lang="en-US" sz="2100" dirty="0"/>
              <a:t> </a:t>
            </a:r>
            <a:r>
              <a:rPr lang="en-US" sz="2100" dirty="0" err="1"/>
              <a:t>và</a:t>
            </a:r>
            <a:r>
              <a:rPr lang="en-US" sz="2100" dirty="0"/>
              <a:t> </a:t>
            </a:r>
            <a:r>
              <a:rPr lang="en-US" sz="2100" dirty="0" err="1"/>
              <a:t>mô</a:t>
            </a:r>
            <a:r>
              <a:rPr lang="en-US" sz="2100" dirty="0"/>
              <a:t> </a:t>
            </a:r>
            <a:r>
              <a:rPr lang="en-US" sz="2100" dirty="0" err="1"/>
              <a:t>tả</a:t>
            </a:r>
            <a:r>
              <a:rPr lang="en-US" sz="2100" dirty="0"/>
              <a:t> </a:t>
            </a:r>
            <a:r>
              <a:rPr lang="en-US" sz="2100" dirty="0" err="1"/>
              <a:t>sản</a:t>
            </a:r>
            <a:r>
              <a:rPr lang="en-US" sz="2100" dirty="0"/>
              <a:t> </a:t>
            </a:r>
            <a:r>
              <a:rPr lang="en-US" sz="2100" dirty="0" err="1"/>
              <a:t>phẩm</a:t>
            </a:r>
            <a:endParaRPr lang="en-US" sz="2100" dirty="0"/>
          </a:p>
        </p:txBody>
      </p:sp>
    </p:spTree>
    <p:extLst>
      <p:ext uri="{BB962C8B-B14F-4D97-AF65-F5344CB8AC3E}">
        <p14:creationId xmlns:p14="http://schemas.microsoft.com/office/powerpoint/2010/main" val="2137387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125" y="76200"/>
            <a:ext cx="4095750" cy="593090"/>
          </a:xfrm>
        </p:spPr>
        <p:txBody>
          <a:bodyPr/>
          <a:lstStyle/>
          <a:p>
            <a:r>
              <a:rPr lang="en-US" altLang="vi-VN"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2. </a:t>
            </a:r>
            <a:r>
              <a:rPr lang="en-US" altLang="en-US" sz="2800" b="1" dirty="0" err="1">
                <a:solidFill>
                  <a:schemeClr val="accent5">
                    <a:lumMod val="50000"/>
                  </a:schemeClr>
                </a:solidFill>
                <a:latin typeface="Arial" panose="020B0604020202020204" pitchFamily="34" charset="0"/>
                <a:cs typeface="Arial" panose="020B0604020202020204" pitchFamily="34" charset="0"/>
              </a:rPr>
              <a:t>Mục</a:t>
            </a:r>
            <a:r>
              <a:rPr lang="en-US" altLang="en-US" sz="2800" b="1" dirty="0">
                <a:solidFill>
                  <a:schemeClr val="accent5">
                    <a:lumMod val="50000"/>
                  </a:schemeClr>
                </a:solidFill>
                <a:latin typeface="Arial" panose="020B0604020202020204" pitchFamily="34" charset="0"/>
                <a:cs typeface="Arial" panose="020B0604020202020204" pitchFamily="34" charset="0"/>
              </a:rPr>
              <a:t> </a:t>
            </a:r>
            <a:r>
              <a:rPr lang="en-US" altLang="en-US" sz="2800" b="1" dirty="0" err="1">
                <a:solidFill>
                  <a:schemeClr val="accent5">
                    <a:lumMod val="50000"/>
                  </a:schemeClr>
                </a:solidFill>
                <a:latin typeface="Arial" panose="020B0604020202020204" pitchFamily="34" charset="0"/>
                <a:cs typeface="Arial" panose="020B0604020202020204" pitchFamily="34" charset="0"/>
              </a:rPr>
              <a:t>tiêu</a:t>
            </a:r>
            <a:r>
              <a:rPr lang="en-US" altLang="en-US" sz="2800" b="1" dirty="0">
                <a:solidFill>
                  <a:schemeClr val="accent5">
                    <a:lumMod val="50000"/>
                  </a:schemeClr>
                </a:solidFill>
                <a:latin typeface="Arial" panose="020B0604020202020204" pitchFamily="34" charset="0"/>
                <a:cs typeface="Arial" panose="020B0604020202020204" pitchFamily="34" charset="0"/>
              </a:rPr>
              <a:t> </a:t>
            </a:r>
            <a:r>
              <a:rPr lang="en-US" altLang="en-US" sz="2800" b="1" dirty="0" err="1">
                <a:solidFill>
                  <a:schemeClr val="accent5">
                    <a:lumMod val="50000"/>
                  </a:schemeClr>
                </a:solidFill>
                <a:latin typeface="Arial" panose="020B0604020202020204" pitchFamily="34" charset="0"/>
                <a:cs typeface="Arial" panose="020B0604020202020204" pitchFamily="34" charset="0"/>
              </a:rPr>
              <a:t>nghiên</a:t>
            </a:r>
            <a:r>
              <a:rPr lang="en-US" altLang="en-US" sz="2800" b="1" dirty="0">
                <a:solidFill>
                  <a:schemeClr val="accent5">
                    <a:lumMod val="50000"/>
                  </a:schemeClr>
                </a:solidFill>
                <a:latin typeface="Arial" panose="020B0604020202020204" pitchFamily="34" charset="0"/>
                <a:cs typeface="Arial" panose="020B0604020202020204" pitchFamily="34" charset="0"/>
              </a:rPr>
              <a:t> </a:t>
            </a:r>
            <a:r>
              <a:rPr lang="en-US" altLang="en-US" sz="2800" b="1" dirty="0" err="1">
                <a:solidFill>
                  <a:schemeClr val="accent5">
                    <a:lumMod val="50000"/>
                  </a:schemeClr>
                </a:solidFill>
                <a:latin typeface="Arial" panose="020B0604020202020204" pitchFamily="34" charset="0"/>
                <a:cs typeface="Arial" panose="020B0604020202020204" pitchFamily="34" charset="0"/>
              </a:rPr>
              <a:t>cứu</a:t>
            </a:r>
            <a:endParaRPr lang="en-US" altLang="en-US" sz="28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990600"/>
            <a:ext cx="7886700" cy="5181600"/>
          </a:xfrm>
        </p:spPr>
        <p:txBody>
          <a:bodyPr/>
          <a:lstStyle/>
          <a:p>
            <a:r>
              <a:rPr lang="en-US" altLang="en-US" b="1" dirty="0" err="1">
                <a:latin typeface="Arial" panose="020B0604020202020204" pitchFamily="34" charset="0"/>
                <a:cs typeface="Arial" panose="020B0604020202020204" pitchFamily="34" charset="0"/>
              </a:rPr>
              <a:t>Mục</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tiêu</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tổng</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quát</a:t>
            </a:r>
            <a:r>
              <a:rPr lang="en-US" altLang="en-US" dirty="0">
                <a:latin typeface="Arial" panose="020B0604020202020204" pitchFamily="34" charset="0"/>
                <a:cs typeface="Arial" panose="020B0604020202020204" pitchFamily="34" charset="0"/>
              </a:rPr>
              <a:t>:</a:t>
            </a:r>
          </a:p>
          <a:p>
            <a:pPr marL="365760">
              <a:buFont typeface="Courier New" panose="02070309020205020404" pitchFamily="49" charset="0"/>
              <a:buChar char="o"/>
            </a:pPr>
            <a:r>
              <a:rPr lang="vi-VN" dirty="0">
                <a:latin typeface="Arial" panose="020B0604020202020204" pitchFamily="34" charset="0"/>
                <a:cs typeface="Arial" panose="020B0604020202020204" pitchFamily="34" charset="0"/>
              </a:rPr>
              <a:t>Xây dựng website thương mại điện tử cho shop </a:t>
            </a:r>
            <a:r>
              <a:rPr lang="vi-VN" b="1" dirty="0">
                <a:latin typeface="Arial" panose="020B0604020202020204" pitchFamily="34" charset="0"/>
                <a:cs typeface="Arial" panose="020B0604020202020204" pitchFamily="34" charset="0"/>
              </a:rPr>
              <a:t>TEKA</a:t>
            </a:r>
            <a:r>
              <a:rPr lang="vi-VN" dirty="0">
                <a:latin typeface="Arial" panose="020B0604020202020204" pitchFamily="34" charset="0"/>
                <a:cs typeface="Arial" panose="020B0604020202020204" pitchFamily="34" charset="0"/>
              </a:rPr>
              <a:t> nhằm hỗ trợ bán thiết bị điện gia dụng trực tuyến và quản lý hoạt động kinh doanh hiệu quả.</a:t>
            </a:r>
            <a:endParaRPr lang="en-US" altLang="en-US" dirty="0">
              <a:latin typeface="Arial" panose="020B0604020202020204" pitchFamily="34" charset="0"/>
              <a:cs typeface="Arial" panose="020B0604020202020204" pitchFamily="34" charset="0"/>
            </a:endParaRPr>
          </a:p>
          <a:p>
            <a:r>
              <a:rPr lang="en-US" altLang="en-US" b="1" dirty="0" err="1">
                <a:latin typeface="Arial" panose="020B0604020202020204" pitchFamily="34" charset="0"/>
                <a:cs typeface="Arial" panose="020B0604020202020204" pitchFamily="34" charset="0"/>
              </a:rPr>
              <a:t>Mục</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tiêu</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cụ</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thể</a:t>
            </a:r>
            <a:r>
              <a:rPr lang="en-US" altLang="en-US" b="1"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a:t>
            </a:r>
          </a:p>
          <a:p>
            <a:pPr marL="365760">
              <a:buFont typeface="Courier New" panose="02070309020205020404" pitchFamily="49" charset="0"/>
              <a:buChar char="o"/>
            </a:pP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duyệt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kiếm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xem</a:t>
            </a:r>
            <a:r>
              <a:rPr lang="en-US" dirty="0">
                <a:latin typeface="Arial" panose="020B0604020202020204" pitchFamily="34" charset="0"/>
                <a:cs typeface="Arial" panose="020B0604020202020204" pitchFamily="34" charset="0"/>
              </a:rPr>
              <a:t> chi </a:t>
            </a:r>
            <a:r>
              <a:rPr lang="en-US" dirty="0" err="1">
                <a:latin typeface="Arial" panose="020B0604020202020204" pitchFamily="34" charset="0"/>
                <a:cs typeface="Arial" panose="020B0604020202020204" pitchFamily="34" charset="0"/>
              </a:rPr>
              <a:t>tiết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a:t>
            </a:r>
          </a:p>
          <a:p>
            <a:pPr marL="365760">
              <a:buFont typeface="Courier New" panose="02070309020205020404" pitchFamily="49" charset="0"/>
              <a:buChar char="o"/>
            </a:pPr>
            <a:r>
              <a:rPr lang="vi-VN" dirty="0">
                <a:latin typeface="Arial" panose="020B0604020202020204" pitchFamily="34" charset="0"/>
                <a:cs typeface="Arial" panose="020B0604020202020204" pitchFamily="34" charset="0"/>
              </a:rPr>
              <a:t>Xây dựng hệ thống tài khoản: đăng ký/đăng nhập, quản lý thông tin cá nhân, theo dõi lịch sử và trạng thái đơn hàng.</a:t>
            </a:r>
            <a:endParaRPr lang="en-US" dirty="0">
              <a:latin typeface="Arial" panose="020B0604020202020204" pitchFamily="34" charset="0"/>
              <a:cs typeface="Arial" panose="020B0604020202020204" pitchFamily="34" charset="0"/>
            </a:endParaRPr>
          </a:p>
          <a:p>
            <a:pPr marL="365760">
              <a:buFont typeface="Courier New" panose="02070309020205020404" pitchFamily="49" charset="0"/>
              <a:buChar char="o"/>
            </a:pPr>
            <a:r>
              <a:rPr lang="vi-VN" dirty="0">
                <a:latin typeface="Arial" panose="020B0604020202020204" pitchFamily="34" charset="0"/>
                <a:cs typeface="Arial" panose="020B0604020202020204" pitchFamily="34" charset="0"/>
              </a:rPr>
              <a:t>Xây dựng chức năng quản trị: quản lý danh mục – sản phẩm, đơn hàng, khách hàng/tài khoản, voucher và feedback.</a:t>
            </a:r>
            <a:endParaRPr lang="en-US" dirty="0">
              <a:latin typeface="Arial" panose="020B0604020202020204" pitchFamily="34" charset="0"/>
              <a:cs typeface="Arial" panose="020B0604020202020204" pitchFamily="34" charset="0"/>
            </a:endParaRPr>
          </a:p>
          <a:p>
            <a:pPr marL="365760">
              <a:buFont typeface="Courier New" panose="02070309020205020404" pitchFamily="49" charset="0"/>
              <a:buChar char="o"/>
            </a:pPr>
            <a:r>
              <a:rPr lang="vi-VN" dirty="0">
                <a:latin typeface="Arial" panose="020B0604020202020204" pitchFamily="34" charset="0"/>
                <a:cs typeface="Arial" panose="020B0604020202020204" pitchFamily="34" charset="0"/>
              </a:rPr>
              <a:t>Thiết kế cơ sở dữ liệu (MySQL) nhất quán, đảm bảo tính toàn vẹn dữ liệu và dễ mở rộng.</a:t>
            </a:r>
            <a:endParaRPr lang="en-US" dirty="0">
              <a:latin typeface="Arial" panose="020B0604020202020204" pitchFamily="34" charset="0"/>
              <a:cs typeface="Arial" panose="020B0604020202020204" pitchFamily="34" charset="0"/>
            </a:endParaRPr>
          </a:p>
          <a:p>
            <a:pPr marL="365760">
              <a:buFont typeface="Courier New" panose="02070309020205020404" pitchFamily="49" charset="0"/>
              <a:buChar char="o"/>
            </a:pPr>
            <a:r>
              <a:rPr lang="vi-VN" dirty="0">
                <a:latin typeface="Arial" panose="020B0604020202020204" pitchFamily="34" charset="0"/>
                <a:cs typeface="Arial" panose="020B0604020202020204" pitchFamily="34" charset="0"/>
              </a:rPr>
              <a:t>Kiểm thử các chức năng chính để đảm bảo hệ thống ổn định, bảo mật cơ bản và dễ bảo trì.</a:t>
            </a: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6609BC1-75D4-4FEA-B9A5-C4BCE47FDDCB}"/>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38914" name="Picture 10">
            <a:extLst>
              <a:ext uri="{FF2B5EF4-FFF2-40B4-BE49-F238E27FC236}">
                <a16:creationId xmlns:a16="http://schemas.microsoft.com/office/drawing/2014/main" id="{672CDCA2-CA74-45ED-A8A5-BF2CDB233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839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a:extLst>
              <a:ext uri="{FF2B5EF4-FFF2-40B4-BE49-F238E27FC236}">
                <a16:creationId xmlns:a16="http://schemas.microsoft.com/office/drawing/2014/main" id="{93C33FD0-B935-484E-8343-3CB02FDCBAD0}"/>
              </a:ext>
            </a:extLst>
          </p:cNvPr>
          <p:cNvSpPr txBox="1"/>
          <p:nvPr/>
        </p:nvSpPr>
        <p:spPr>
          <a:xfrm>
            <a:off x="2968228" y="5456403"/>
            <a:ext cx="3207544"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trang</a:t>
            </a:r>
            <a:r>
              <a:rPr lang="en-US" sz="2100" dirty="0"/>
              <a:t> </a:t>
            </a:r>
            <a:r>
              <a:rPr lang="en-US" sz="2100" dirty="0" err="1"/>
              <a:t>giỏ</a:t>
            </a:r>
            <a:r>
              <a:rPr lang="en-US" sz="2100" dirty="0"/>
              <a:t> </a:t>
            </a:r>
            <a:r>
              <a:rPr lang="en-US" sz="2100" dirty="0" err="1"/>
              <a:t>hàng</a:t>
            </a:r>
            <a:endParaRPr lang="en-US" sz="2100" dirty="0"/>
          </a:p>
        </p:txBody>
      </p:sp>
    </p:spTree>
    <p:extLst>
      <p:ext uri="{BB962C8B-B14F-4D97-AF65-F5344CB8AC3E}">
        <p14:creationId xmlns:p14="http://schemas.microsoft.com/office/powerpoint/2010/main" val="1369606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CABF1A8-9DBF-4B5A-9445-A24ED605E9BC}"/>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39938" name="Picture 11">
            <a:extLst>
              <a:ext uri="{FF2B5EF4-FFF2-40B4-BE49-F238E27FC236}">
                <a16:creationId xmlns:a16="http://schemas.microsoft.com/office/drawing/2014/main" id="{33209F91-FAC7-4F9A-A293-2B58F3222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54" y="1143000"/>
            <a:ext cx="870889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a:extLst>
              <a:ext uri="{FF2B5EF4-FFF2-40B4-BE49-F238E27FC236}">
                <a16:creationId xmlns:a16="http://schemas.microsoft.com/office/drawing/2014/main" id="{6D76D756-F3BE-4A11-B9D5-37FE55031B56}"/>
              </a:ext>
            </a:extLst>
          </p:cNvPr>
          <p:cNvSpPr txBox="1"/>
          <p:nvPr/>
        </p:nvSpPr>
        <p:spPr>
          <a:xfrm>
            <a:off x="1560313" y="5410200"/>
            <a:ext cx="6023372"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phần</a:t>
            </a:r>
            <a:r>
              <a:rPr lang="en-US" sz="2100" dirty="0"/>
              <a:t> </a:t>
            </a:r>
            <a:r>
              <a:rPr lang="en-US" sz="2100" dirty="0" err="1"/>
              <a:t>thanh</a:t>
            </a:r>
            <a:r>
              <a:rPr lang="en-US" sz="2100" dirty="0"/>
              <a:t> </a:t>
            </a:r>
            <a:r>
              <a:rPr lang="en-US" sz="2100" dirty="0" err="1"/>
              <a:t>toán</a:t>
            </a:r>
            <a:r>
              <a:rPr lang="en-US" sz="2100" dirty="0"/>
              <a:t> </a:t>
            </a:r>
            <a:r>
              <a:rPr lang="en-US" sz="2100" dirty="0" err="1"/>
              <a:t>và</a:t>
            </a:r>
            <a:r>
              <a:rPr lang="en-US" sz="2100" dirty="0"/>
              <a:t> </a:t>
            </a:r>
            <a:r>
              <a:rPr lang="en-US" sz="2100" dirty="0" err="1"/>
              <a:t>áp</a:t>
            </a:r>
            <a:r>
              <a:rPr lang="en-US" sz="2100" dirty="0"/>
              <a:t> </a:t>
            </a:r>
            <a:r>
              <a:rPr lang="en-US" sz="2100" dirty="0" err="1"/>
              <a:t>dụng</a:t>
            </a:r>
            <a:r>
              <a:rPr lang="en-US" sz="2100" dirty="0"/>
              <a:t> voucher</a:t>
            </a:r>
          </a:p>
        </p:txBody>
      </p:sp>
    </p:spTree>
    <p:extLst>
      <p:ext uri="{BB962C8B-B14F-4D97-AF65-F5344CB8AC3E}">
        <p14:creationId xmlns:p14="http://schemas.microsoft.com/office/powerpoint/2010/main" val="3615972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a:extLst>
              <a:ext uri="{FF2B5EF4-FFF2-40B4-BE49-F238E27FC236}">
                <a16:creationId xmlns:a16="http://schemas.microsoft.com/office/drawing/2014/main" id="{94EC1581-8D8E-4ECF-9209-56FC5DCEA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12" y="1066800"/>
            <a:ext cx="8897176"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D601D701-0EA2-4041-B011-5042905E182F}"/>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6" name="Text Box 9">
            <a:extLst>
              <a:ext uri="{FF2B5EF4-FFF2-40B4-BE49-F238E27FC236}">
                <a16:creationId xmlns:a16="http://schemas.microsoft.com/office/drawing/2014/main" id="{7A15E2C5-016A-4C60-9BD9-618493F46597}"/>
              </a:ext>
            </a:extLst>
          </p:cNvPr>
          <p:cNvSpPr txBox="1"/>
          <p:nvPr/>
        </p:nvSpPr>
        <p:spPr>
          <a:xfrm>
            <a:off x="2418457" y="5562600"/>
            <a:ext cx="4307086"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phần</a:t>
            </a:r>
            <a:r>
              <a:rPr lang="en-US" sz="2100" dirty="0"/>
              <a:t> </a:t>
            </a:r>
            <a:r>
              <a:rPr lang="en-US" sz="2100" dirty="0" err="1"/>
              <a:t>theo</a:t>
            </a:r>
            <a:r>
              <a:rPr lang="en-US" sz="2100" dirty="0"/>
              <a:t> </a:t>
            </a:r>
            <a:r>
              <a:rPr lang="en-US" sz="2100" dirty="0" err="1"/>
              <a:t>dõi</a:t>
            </a:r>
            <a:r>
              <a:rPr lang="en-US" sz="2100" dirty="0"/>
              <a:t> </a:t>
            </a:r>
            <a:r>
              <a:rPr lang="en-US" sz="2100" dirty="0" err="1"/>
              <a:t>đơn</a:t>
            </a:r>
            <a:r>
              <a:rPr lang="en-US" sz="2100" dirty="0"/>
              <a:t> </a:t>
            </a:r>
            <a:r>
              <a:rPr lang="en-US" sz="2100" dirty="0" err="1"/>
              <a:t>hàng</a:t>
            </a:r>
            <a:endParaRPr lang="en-US" sz="2100" dirty="0"/>
          </a:p>
        </p:txBody>
      </p:sp>
    </p:spTree>
    <p:extLst>
      <p:ext uri="{BB962C8B-B14F-4D97-AF65-F5344CB8AC3E}">
        <p14:creationId xmlns:p14="http://schemas.microsoft.com/office/powerpoint/2010/main" val="2223850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a:extLst>
              <a:ext uri="{FF2B5EF4-FFF2-40B4-BE49-F238E27FC236}">
                <a16:creationId xmlns:a16="http://schemas.microsoft.com/office/drawing/2014/main" id="{6931C500-9D76-4D20-AC1A-F7297F32D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066800"/>
            <a:ext cx="8763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6A85AE89-9DE9-4697-B27E-1D3392657894}"/>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6" name="Text Box 9">
            <a:extLst>
              <a:ext uri="{FF2B5EF4-FFF2-40B4-BE49-F238E27FC236}">
                <a16:creationId xmlns:a16="http://schemas.microsoft.com/office/drawing/2014/main" id="{15DB309A-D007-4AD0-A085-821789FBBF35}"/>
              </a:ext>
            </a:extLst>
          </p:cNvPr>
          <p:cNvSpPr txBox="1"/>
          <p:nvPr/>
        </p:nvSpPr>
        <p:spPr>
          <a:xfrm>
            <a:off x="2123628" y="5562600"/>
            <a:ext cx="4896743"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trang</a:t>
            </a:r>
            <a:r>
              <a:rPr lang="en-US" sz="2100" dirty="0"/>
              <a:t> </a:t>
            </a:r>
            <a:r>
              <a:rPr lang="en-US" sz="2100" dirty="0" err="1"/>
              <a:t>đăng</a:t>
            </a:r>
            <a:r>
              <a:rPr lang="en-US" sz="2100" dirty="0"/>
              <a:t> </a:t>
            </a:r>
            <a:r>
              <a:rPr lang="en-US" sz="2100" dirty="0" err="1"/>
              <a:t>nhập</a:t>
            </a:r>
            <a:r>
              <a:rPr lang="en-US" sz="2100" dirty="0"/>
              <a:t> </a:t>
            </a:r>
            <a:r>
              <a:rPr lang="en-US" sz="2100" dirty="0" err="1"/>
              <a:t>người</a:t>
            </a:r>
            <a:r>
              <a:rPr lang="en-US" sz="2100" dirty="0"/>
              <a:t> </a:t>
            </a:r>
            <a:r>
              <a:rPr lang="en-US" sz="2100" dirty="0" err="1"/>
              <a:t>dùng</a:t>
            </a:r>
            <a:endParaRPr lang="en-US" sz="2100" dirty="0"/>
          </a:p>
        </p:txBody>
      </p:sp>
    </p:spTree>
    <p:extLst>
      <p:ext uri="{BB962C8B-B14F-4D97-AF65-F5344CB8AC3E}">
        <p14:creationId xmlns:p14="http://schemas.microsoft.com/office/powerpoint/2010/main" val="2528149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CD03BC1-5E2C-41CC-99A9-A9BA4F336C38}"/>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6" name="Picture 5">
            <a:extLst>
              <a:ext uri="{FF2B5EF4-FFF2-40B4-BE49-F238E27FC236}">
                <a16:creationId xmlns:a16="http://schemas.microsoft.com/office/drawing/2014/main" id="{DC5F412E-4D6D-4505-A24F-B4A4E45FBEC0}"/>
              </a:ext>
            </a:extLst>
          </p:cNvPr>
          <p:cNvPicPr>
            <a:picLocks noChangeAspect="1"/>
          </p:cNvPicPr>
          <p:nvPr/>
        </p:nvPicPr>
        <p:blipFill>
          <a:blip r:embed="rId2"/>
          <a:stretch>
            <a:fillRect/>
          </a:stretch>
        </p:blipFill>
        <p:spPr>
          <a:xfrm>
            <a:off x="146081" y="1066800"/>
            <a:ext cx="8851837" cy="4495800"/>
          </a:xfrm>
          <a:prstGeom prst="rect">
            <a:avLst/>
          </a:prstGeom>
        </p:spPr>
      </p:pic>
      <p:sp>
        <p:nvSpPr>
          <p:cNvPr id="7" name="Text Box 9">
            <a:extLst>
              <a:ext uri="{FF2B5EF4-FFF2-40B4-BE49-F238E27FC236}">
                <a16:creationId xmlns:a16="http://schemas.microsoft.com/office/drawing/2014/main" id="{6E20F23B-4E5F-45E2-81E4-14181BEF172C}"/>
              </a:ext>
            </a:extLst>
          </p:cNvPr>
          <p:cNvSpPr txBox="1"/>
          <p:nvPr/>
        </p:nvSpPr>
        <p:spPr>
          <a:xfrm>
            <a:off x="2281013" y="5709007"/>
            <a:ext cx="4581972"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trang</a:t>
            </a:r>
            <a:r>
              <a:rPr lang="en-US" sz="2100" dirty="0"/>
              <a:t> AI </a:t>
            </a:r>
            <a:r>
              <a:rPr lang="en-US" sz="2100" dirty="0" err="1"/>
              <a:t>tư</a:t>
            </a:r>
            <a:r>
              <a:rPr lang="en-US" sz="2100" dirty="0"/>
              <a:t> </a:t>
            </a:r>
            <a:r>
              <a:rPr lang="en-US" sz="2100" dirty="0" err="1"/>
              <a:t>vấn</a:t>
            </a:r>
            <a:r>
              <a:rPr lang="en-US" sz="2100" dirty="0"/>
              <a:t> </a:t>
            </a:r>
            <a:r>
              <a:rPr lang="en-US" sz="2100" dirty="0" err="1"/>
              <a:t>sản</a:t>
            </a:r>
            <a:r>
              <a:rPr lang="en-US" sz="2100" dirty="0"/>
              <a:t> </a:t>
            </a:r>
            <a:r>
              <a:rPr lang="en-US" sz="2100" dirty="0" err="1"/>
              <a:t>phẩm</a:t>
            </a:r>
            <a:endParaRPr lang="en-US" sz="2100" dirty="0"/>
          </a:p>
        </p:txBody>
      </p:sp>
    </p:spTree>
    <p:extLst>
      <p:ext uri="{BB962C8B-B14F-4D97-AF65-F5344CB8AC3E}">
        <p14:creationId xmlns:p14="http://schemas.microsoft.com/office/powerpoint/2010/main" val="4291491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a:extLst>
              <a:ext uri="{FF2B5EF4-FFF2-40B4-BE49-F238E27FC236}">
                <a16:creationId xmlns:a16="http://schemas.microsoft.com/office/drawing/2014/main" id="{ADABB4F1-499B-4DF9-9132-DA4F692FFCA8}"/>
              </a:ext>
            </a:extLst>
          </p:cNvPr>
          <p:cNvSpPr txBox="1"/>
          <p:nvPr/>
        </p:nvSpPr>
        <p:spPr>
          <a:xfrm>
            <a:off x="209550" y="920339"/>
            <a:ext cx="3600450" cy="517193"/>
          </a:xfrm>
          <a:prstGeom prst="rect">
            <a:avLst/>
          </a:prstGeom>
          <a:noFill/>
        </p:spPr>
        <p:txBody>
          <a:bodyPr wrap="square" rtlCol="0">
            <a:spAutoFit/>
          </a:bodyPr>
          <a:lstStyle/>
          <a:p>
            <a:pPr algn="just">
              <a:lnSpc>
                <a:spcPct val="150000"/>
              </a:lnSpc>
              <a:spcAft>
                <a:spcPts val="0"/>
              </a:spcAft>
            </a:pPr>
            <a:r>
              <a:rPr lang="en-US" sz="2100" b="1" dirty="0"/>
              <a:t>Giao </a:t>
            </a:r>
            <a:r>
              <a:rPr lang="en-US" sz="2100" b="1" dirty="0" err="1"/>
              <a:t>diện</a:t>
            </a:r>
            <a:r>
              <a:rPr lang="en-US" sz="2100" b="1" dirty="0"/>
              <a:t> </a:t>
            </a:r>
            <a:r>
              <a:rPr lang="en-US" sz="2100" b="1" dirty="0" err="1"/>
              <a:t>bên</a:t>
            </a:r>
            <a:r>
              <a:rPr lang="en-US" sz="2100" b="1" dirty="0"/>
              <a:t> admin</a:t>
            </a:r>
          </a:p>
        </p:txBody>
      </p:sp>
      <p:sp>
        <p:nvSpPr>
          <p:cNvPr id="5" name="Title 4">
            <a:extLst>
              <a:ext uri="{FF2B5EF4-FFF2-40B4-BE49-F238E27FC236}">
                <a16:creationId xmlns:a16="http://schemas.microsoft.com/office/drawing/2014/main" id="{4DA6DB61-945B-416F-A172-D447721E3879}"/>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7" name="Picture 6">
            <a:extLst>
              <a:ext uri="{FF2B5EF4-FFF2-40B4-BE49-F238E27FC236}">
                <a16:creationId xmlns:a16="http://schemas.microsoft.com/office/drawing/2014/main" id="{C69528F4-B8FE-48B6-BBAE-F71AAAA2259C}"/>
              </a:ext>
            </a:extLst>
          </p:cNvPr>
          <p:cNvPicPr>
            <a:picLocks noChangeAspect="1"/>
          </p:cNvPicPr>
          <p:nvPr/>
        </p:nvPicPr>
        <p:blipFill>
          <a:blip r:embed="rId2"/>
          <a:stretch>
            <a:fillRect/>
          </a:stretch>
        </p:blipFill>
        <p:spPr>
          <a:xfrm>
            <a:off x="152400" y="1600200"/>
            <a:ext cx="8839200" cy="3853339"/>
          </a:xfrm>
          <a:prstGeom prst="rect">
            <a:avLst/>
          </a:prstGeom>
        </p:spPr>
      </p:pic>
      <p:sp>
        <p:nvSpPr>
          <p:cNvPr id="8" name="Text Box 9">
            <a:extLst>
              <a:ext uri="{FF2B5EF4-FFF2-40B4-BE49-F238E27FC236}">
                <a16:creationId xmlns:a16="http://schemas.microsoft.com/office/drawing/2014/main" id="{74799AF7-5C85-4381-A2A8-71828CB6F5D7}"/>
              </a:ext>
            </a:extLst>
          </p:cNvPr>
          <p:cNvSpPr txBox="1"/>
          <p:nvPr/>
        </p:nvSpPr>
        <p:spPr>
          <a:xfrm>
            <a:off x="2931207" y="5616207"/>
            <a:ext cx="3281586"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trang</a:t>
            </a:r>
            <a:r>
              <a:rPr lang="en-US" sz="2100" dirty="0"/>
              <a:t> </a:t>
            </a:r>
            <a:r>
              <a:rPr lang="en-US" sz="2100" dirty="0" err="1"/>
              <a:t>thống</a:t>
            </a:r>
            <a:r>
              <a:rPr lang="en-US" sz="2100" dirty="0"/>
              <a:t> </a:t>
            </a:r>
            <a:r>
              <a:rPr lang="en-US" sz="2100" dirty="0" err="1"/>
              <a:t>kê</a:t>
            </a:r>
            <a:endParaRPr lang="en-US" sz="2100" dirty="0"/>
          </a:p>
        </p:txBody>
      </p:sp>
    </p:spTree>
    <p:extLst>
      <p:ext uri="{BB962C8B-B14F-4D97-AF65-F5344CB8AC3E}">
        <p14:creationId xmlns:p14="http://schemas.microsoft.com/office/powerpoint/2010/main" val="1580808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3131072-320B-4678-A3D5-2A108804AAE7}"/>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43010" name="Picture 1">
            <a:extLst>
              <a:ext uri="{FF2B5EF4-FFF2-40B4-BE49-F238E27FC236}">
                <a16:creationId xmlns:a16="http://schemas.microsoft.com/office/drawing/2014/main" id="{CE6512C9-6148-4AE3-93D7-D0D5440F2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8839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a:extLst>
              <a:ext uri="{FF2B5EF4-FFF2-40B4-BE49-F238E27FC236}">
                <a16:creationId xmlns:a16="http://schemas.microsoft.com/office/drawing/2014/main" id="{343DE130-56DB-4DAD-A9B8-6CD6F423A397}"/>
              </a:ext>
            </a:extLst>
          </p:cNvPr>
          <p:cNvSpPr txBox="1"/>
          <p:nvPr/>
        </p:nvSpPr>
        <p:spPr>
          <a:xfrm>
            <a:off x="2418103" y="5532603"/>
            <a:ext cx="4307793"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trang</a:t>
            </a:r>
            <a:r>
              <a:rPr lang="en-US" sz="2100" dirty="0"/>
              <a:t> </a:t>
            </a:r>
            <a:r>
              <a:rPr lang="en-US" sz="2100" dirty="0" err="1"/>
              <a:t>quản</a:t>
            </a:r>
            <a:r>
              <a:rPr lang="en-US" sz="2100" dirty="0"/>
              <a:t> </a:t>
            </a:r>
            <a:r>
              <a:rPr lang="en-US" sz="2100" dirty="0" err="1"/>
              <a:t>lý</a:t>
            </a:r>
            <a:r>
              <a:rPr lang="en-US" sz="2100" dirty="0"/>
              <a:t> </a:t>
            </a:r>
            <a:r>
              <a:rPr lang="en-US" sz="2100" dirty="0" err="1"/>
              <a:t>sản</a:t>
            </a:r>
            <a:r>
              <a:rPr lang="en-US" sz="2100" dirty="0"/>
              <a:t> </a:t>
            </a:r>
            <a:r>
              <a:rPr lang="en-US" sz="2100" dirty="0" err="1"/>
              <a:t>phẩm</a:t>
            </a:r>
            <a:endParaRPr lang="en-US" sz="2100" dirty="0"/>
          </a:p>
        </p:txBody>
      </p:sp>
    </p:spTree>
    <p:extLst>
      <p:ext uri="{BB962C8B-B14F-4D97-AF65-F5344CB8AC3E}">
        <p14:creationId xmlns:p14="http://schemas.microsoft.com/office/powerpoint/2010/main" val="1080216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F2566B-F558-4B1A-9FC2-A4F81FCEADFC}"/>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44034" name="Picture 1">
            <a:extLst>
              <a:ext uri="{FF2B5EF4-FFF2-40B4-BE49-F238E27FC236}">
                <a16:creationId xmlns:a16="http://schemas.microsoft.com/office/drawing/2014/main" id="{69D3BC67-9DCE-401B-B9E2-330375CDB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066800"/>
            <a:ext cx="8763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a:extLst>
              <a:ext uri="{FF2B5EF4-FFF2-40B4-BE49-F238E27FC236}">
                <a16:creationId xmlns:a16="http://schemas.microsoft.com/office/drawing/2014/main" id="{B9FBF1A0-7E14-4DE8-BFCD-980FBDCD5123}"/>
              </a:ext>
            </a:extLst>
          </p:cNvPr>
          <p:cNvSpPr txBox="1"/>
          <p:nvPr/>
        </p:nvSpPr>
        <p:spPr>
          <a:xfrm>
            <a:off x="2418103" y="5410200"/>
            <a:ext cx="4307793"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trang</a:t>
            </a:r>
            <a:r>
              <a:rPr lang="en-US" sz="2100" dirty="0"/>
              <a:t> </a:t>
            </a:r>
            <a:r>
              <a:rPr lang="en-US" sz="2100" dirty="0" err="1"/>
              <a:t>quản</a:t>
            </a:r>
            <a:r>
              <a:rPr lang="en-US" sz="2100" dirty="0"/>
              <a:t> </a:t>
            </a:r>
            <a:r>
              <a:rPr lang="en-US" sz="2100" dirty="0" err="1"/>
              <a:t>lý</a:t>
            </a:r>
            <a:r>
              <a:rPr lang="en-US" sz="2100" dirty="0"/>
              <a:t> </a:t>
            </a:r>
            <a:r>
              <a:rPr lang="en-US" sz="2100" dirty="0" err="1"/>
              <a:t>đơn</a:t>
            </a:r>
            <a:r>
              <a:rPr lang="en-US" sz="2100" dirty="0"/>
              <a:t> </a:t>
            </a:r>
            <a:r>
              <a:rPr lang="en-US" sz="2100" dirty="0" err="1"/>
              <a:t>hàng</a:t>
            </a:r>
            <a:endParaRPr lang="en-US" sz="2100" dirty="0"/>
          </a:p>
        </p:txBody>
      </p:sp>
    </p:spTree>
    <p:extLst>
      <p:ext uri="{BB962C8B-B14F-4D97-AF65-F5344CB8AC3E}">
        <p14:creationId xmlns:p14="http://schemas.microsoft.com/office/powerpoint/2010/main" val="1212446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a:extLst>
              <a:ext uri="{FF2B5EF4-FFF2-40B4-BE49-F238E27FC236}">
                <a16:creationId xmlns:a16="http://schemas.microsoft.com/office/drawing/2014/main" id="{80900381-259C-4DDA-9C88-A8125346B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5" y="1066800"/>
            <a:ext cx="899573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DE26C52D-F951-477C-9EC1-D3CE2E497B9C}"/>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6" name="Text Box 9">
            <a:extLst>
              <a:ext uri="{FF2B5EF4-FFF2-40B4-BE49-F238E27FC236}">
                <a16:creationId xmlns:a16="http://schemas.microsoft.com/office/drawing/2014/main" id="{F4719574-E385-4162-9C22-C5AA1BA5785F}"/>
              </a:ext>
            </a:extLst>
          </p:cNvPr>
          <p:cNvSpPr txBox="1"/>
          <p:nvPr/>
        </p:nvSpPr>
        <p:spPr>
          <a:xfrm>
            <a:off x="2504451" y="5486400"/>
            <a:ext cx="4135097"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trang</a:t>
            </a:r>
            <a:r>
              <a:rPr lang="en-US" sz="2100" dirty="0"/>
              <a:t> </a:t>
            </a:r>
            <a:r>
              <a:rPr lang="en-US" sz="2100" dirty="0" err="1"/>
              <a:t>quản</a:t>
            </a:r>
            <a:r>
              <a:rPr lang="en-US" sz="2100" dirty="0"/>
              <a:t> </a:t>
            </a:r>
            <a:r>
              <a:rPr lang="en-US" sz="2100" dirty="0" err="1"/>
              <a:t>lý</a:t>
            </a:r>
            <a:r>
              <a:rPr lang="en-US" sz="2100" dirty="0"/>
              <a:t> voucher</a:t>
            </a:r>
          </a:p>
        </p:txBody>
      </p:sp>
    </p:spTree>
    <p:extLst>
      <p:ext uri="{BB962C8B-B14F-4D97-AF65-F5344CB8AC3E}">
        <p14:creationId xmlns:p14="http://schemas.microsoft.com/office/powerpoint/2010/main" val="3539124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CB9D2789-1825-4A3F-9F26-5B9E0A540561}"/>
              </a:ext>
            </a:extLst>
          </p:cNvPr>
          <p:cNvSpPr txBox="1">
            <a:spLocks/>
          </p:cNvSpPr>
          <p:nvPr/>
        </p:nvSpPr>
        <p:spPr>
          <a:xfrm>
            <a:off x="2009775" y="457200"/>
            <a:ext cx="5124450"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7.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quả</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được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pic>
        <p:nvPicPr>
          <p:cNvPr id="46082" name="Picture 1">
            <a:extLst>
              <a:ext uri="{FF2B5EF4-FFF2-40B4-BE49-F238E27FC236}">
                <a16:creationId xmlns:a16="http://schemas.microsoft.com/office/drawing/2014/main" id="{62CC491B-20F7-4C84-A005-68DA965FA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143000"/>
            <a:ext cx="8763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a:extLst>
              <a:ext uri="{FF2B5EF4-FFF2-40B4-BE49-F238E27FC236}">
                <a16:creationId xmlns:a16="http://schemas.microsoft.com/office/drawing/2014/main" id="{B0BBB4BE-8E66-4166-84B8-65B8E89E58DF}"/>
              </a:ext>
            </a:extLst>
          </p:cNvPr>
          <p:cNvSpPr txBox="1"/>
          <p:nvPr/>
        </p:nvSpPr>
        <p:spPr>
          <a:xfrm>
            <a:off x="1633225" y="5517222"/>
            <a:ext cx="5877549" cy="517193"/>
          </a:xfrm>
          <a:prstGeom prst="rect">
            <a:avLst/>
          </a:prstGeom>
          <a:noFill/>
        </p:spPr>
        <p:txBody>
          <a:bodyPr wrap="square" rtlCol="0">
            <a:spAutoFit/>
          </a:bodyPr>
          <a:lstStyle/>
          <a:p>
            <a:pPr algn="just">
              <a:lnSpc>
                <a:spcPct val="150000"/>
              </a:lnSpc>
              <a:spcAft>
                <a:spcPts val="0"/>
              </a:spcAft>
            </a:pPr>
            <a:r>
              <a:rPr lang="en-US" sz="2100" dirty="0"/>
              <a:t>Giao </a:t>
            </a:r>
            <a:r>
              <a:rPr lang="en-US" sz="2100" dirty="0" err="1"/>
              <a:t>diện</a:t>
            </a:r>
            <a:r>
              <a:rPr lang="en-US" sz="2100" dirty="0"/>
              <a:t> </a:t>
            </a:r>
            <a:r>
              <a:rPr lang="en-US" sz="2100" dirty="0" err="1"/>
              <a:t>trang</a:t>
            </a:r>
            <a:r>
              <a:rPr lang="en-US" sz="2100" dirty="0"/>
              <a:t> </a:t>
            </a:r>
            <a:r>
              <a:rPr lang="en-US" sz="2100" dirty="0" err="1"/>
              <a:t>quản</a:t>
            </a:r>
            <a:r>
              <a:rPr lang="en-US" sz="2100" dirty="0"/>
              <a:t> </a:t>
            </a:r>
            <a:r>
              <a:rPr lang="en-US" sz="2100" dirty="0" err="1"/>
              <a:t>lý</a:t>
            </a:r>
            <a:r>
              <a:rPr lang="en-US" sz="2100" dirty="0"/>
              <a:t> </a:t>
            </a:r>
            <a:r>
              <a:rPr lang="en-US" sz="2100" dirty="0" err="1"/>
              <a:t>tài</a:t>
            </a:r>
            <a:r>
              <a:rPr lang="en-US" sz="2100" dirty="0"/>
              <a:t> </a:t>
            </a:r>
            <a:r>
              <a:rPr lang="en-US" sz="2100" dirty="0" err="1"/>
              <a:t>khoản</a:t>
            </a:r>
            <a:r>
              <a:rPr lang="en-US" sz="2100" dirty="0"/>
              <a:t> </a:t>
            </a:r>
            <a:r>
              <a:rPr lang="en-US" sz="2100" dirty="0" err="1"/>
              <a:t>người</a:t>
            </a:r>
            <a:r>
              <a:rPr lang="en-US" sz="2100" dirty="0"/>
              <a:t> </a:t>
            </a:r>
            <a:r>
              <a:rPr lang="en-US" sz="2100" dirty="0" err="1"/>
              <a:t>dùng</a:t>
            </a:r>
            <a:endParaRPr lang="en-US" sz="2100" dirty="0"/>
          </a:p>
        </p:txBody>
      </p:sp>
    </p:spTree>
    <p:extLst>
      <p:ext uri="{BB962C8B-B14F-4D97-AF65-F5344CB8AC3E}">
        <p14:creationId xmlns:p14="http://schemas.microsoft.com/office/powerpoint/2010/main" val="346478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4452" y="92075"/>
            <a:ext cx="6475095" cy="715963"/>
          </a:xfrm>
        </p:spPr>
        <p:txBody>
          <a:bodyPr vert="horz" wrap="square" lIns="91440" tIns="45720" rIns="91440" bIns="45720" numCol="1" rtlCol="0" anchor="ctr" anchorCtr="0" compatLnSpc="1">
            <a:normAutofit/>
          </a:bodyPr>
          <a:lstStyle/>
          <a:p>
            <a:pPr marL="0" marR="0" lvl="0" indent="0" algn="just" defTabSz="685800" rtl="0" eaLnBrk="1" fontAlgn="auto" latinLnBrk="0" hangingPunct="1">
              <a:lnSpc>
                <a:spcPct val="90000"/>
              </a:lnSpc>
              <a:spcBef>
                <a:spcPct val="0"/>
              </a:spcBef>
              <a:spcAft>
                <a:spcPts val="0"/>
              </a:spcAft>
              <a:buClrTx/>
              <a:buSzTx/>
              <a:buFontTx/>
              <a:buNone/>
              <a:defRPr/>
            </a:pPr>
            <a:r>
              <a:rPr lang="en-US" altLang="vi-VN"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3. </a:t>
            </a:r>
            <a:r>
              <a:rPr lang="en-US" altLang="vi-VN"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Đối</a:t>
            </a:r>
            <a:r>
              <a:rPr lang="en-US" altLang="vi-VN"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a:t>
            </a:r>
            <a:r>
              <a:rPr lang="en-US" altLang="vi-VN"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tượng</a:t>
            </a:r>
            <a:r>
              <a:rPr lang="en-US" altLang="vi-VN"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a:t>
            </a:r>
            <a:r>
              <a:rPr lang="en-US" altLang="vi-VN"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và</a:t>
            </a:r>
            <a:r>
              <a:rPr lang="en-US" altLang="vi-VN"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a:t>
            </a:r>
            <a:r>
              <a:rPr lang="en-US" altLang="vi-VN"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phạm</a:t>
            </a:r>
            <a:r>
              <a:rPr lang="en-US" altLang="vi-VN"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vi </a:t>
            </a:r>
            <a:r>
              <a:rPr lang="en-US" altLang="vi-VN"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nghiên</a:t>
            </a:r>
            <a:r>
              <a:rPr lang="en-US" altLang="vi-VN"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a:t>
            </a:r>
            <a:r>
              <a:rPr lang="en-US" altLang="vi-VN"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cứu</a:t>
            </a:r>
            <a:endParaRPr kumimoji="0" lang="en-US" altLang="en-US" sz="2800" b="1"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mj-ea"/>
              <a:cs typeface="Arial" panose="020B0604020202020204" pitchFamily="34" charset="0"/>
              <a:sym typeface="+mn-ea"/>
            </a:endParaRPr>
          </a:p>
        </p:txBody>
      </p:sp>
      <p:sp>
        <p:nvSpPr>
          <p:cNvPr id="8195" name="Slide Number Placeholder 3"/>
          <p:cNvSpPr txBox="1">
            <a:spLocks noGrp="1"/>
          </p:cNvSpPr>
          <p:nvPr>
            <p:ph type="sldNum" sz="quarter" idx="4"/>
          </p:nvPr>
        </p:nvSpPr>
        <p:spPr>
          <a:xfrm>
            <a:off x="6457950" y="6400800"/>
            <a:ext cx="2686050" cy="365125"/>
          </a:xfrm>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just" eaLnBrk="1" hangingPunct="1"/>
            <a:fld id="{9A0DB2DC-4C9A-4742-B13C-FB6460FD3503}" type="slidenum">
              <a:rPr lang="en-US" altLang="en-US" sz="900" dirty="0">
                <a:cs typeface="Arial" panose="020B0604020202020204" pitchFamily="34" charset="0"/>
              </a:rPr>
              <a:t>5</a:t>
            </a:fld>
            <a:endParaRPr lang="en-US" altLang="en-US" sz="900" dirty="0">
              <a:cs typeface="Arial" panose="020B0604020202020204" pitchFamily="34" charset="0"/>
            </a:endParaRPr>
          </a:p>
        </p:txBody>
      </p:sp>
      <p:sp>
        <p:nvSpPr>
          <p:cNvPr id="9" name="Content Placeholder 2">
            <a:extLst>
              <a:ext uri="{FF2B5EF4-FFF2-40B4-BE49-F238E27FC236}">
                <a16:creationId xmlns:a16="http://schemas.microsoft.com/office/drawing/2014/main" id="{1B8F4F48-A4FB-40FE-BFEB-3774A94D5215}"/>
              </a:ext>
            </a:extLst>
          </p:cNvPr>
          <p:cNvSpPr>
            <a:spLocks noGrp="1"/>
          </p:cNvSpPr>
          <p:nvPr>
            <p:ph idx="1"/>
          </p:nvPr>
        </p:nvSpPr>
        <p:spPr>
          <a:xfrm>
            <a:off x="60488" y="1060672"/>
            <a:ext cx="9007311" cy="5181600"/>
          </a:xfrm>
        </p:spPr>
        <p:txBody>
          <a:bodyPr/>
          <a:lstStyle/>
          <a:p>
            <a:pPr marL="0" indent="0">
              <a:buNone/>
            </a:pPr>
            <a:r>
              <a:rPr lang="vi-VN" sz="2000" b="1" dirty="0"/>
              <a:t>1) Đối tượng nghiên cứu</a:t>
            </a:r>
          </a:p>
          <a:p>
            <a:pPr>
              <a:buFont typeface="Arial" panose="020B0604020202020204" pitchFamily="34" charset="0"/>
              <a:buChar char="•"/>
            </a:pPr>
            <a:r>
              <a:rPr lang="vi-VN" sz="2000" dirty="0"/>
              <a:t>Quy trình bán hàng trực tuyến của shop </a:t>
            </a:r>
            <a:r>
              <a:rPr lang="vi-VN" sz="2000" b="1" dirty="0"/>
              <a:t>TEKA</a:t>
            </a:r>
            <a:r>
              <a:rPr lang="vi-VN" sz="2000" dirty="0"/>
              <a:t> (từ duyệt sản phẩm → đặt hàng → xử lý đơn).</a:t>
            </a:r>
          </a:p>
          <a:p>
            <a:pPr>
              <a:buFont typeface="Arial" panose="020B0604020202020204" pitchFamily="34" charset="0"/>
              <a:buChar char="•"/>
            </a:pPr>
            <a:r>
              <a:rPr lang="vi-VN" sz="2000" dirty="0"/>
              <a:t>Hệ thống chức năng dành cho </a:t>
            </a:r>
            <a:r>
              <a:rPr lang="vi-VN" sz="2000" b="1" dirty="0"/>
              <a:t>khách hàng</a:t>
            </a:r>
            <a:r>
              <a:rPr lang="vi-VN" sz="2000" dirty="0"/>
              <a:t> và </a:t>
            </a:r>
            <a:r>
              <a:rPr lang="vi-VN" sz="2000" b="1" dirty="0"/>
              <a:t>quản trị viên</a:t>
            </a:r>
            <a:r>
              <a:rPr lang="vi-VN" sz="2000" dirty="0"/>
              <a:t>.</a:t>
            </a:r>
          </a:p>
          <a:p>
            <a:pPr>
              <a:buFont typeface="Arial" panose="020B0604020202020204" pitchFamily="34" charset="0"/>
              <a:buChar char="•"/>
            </a:pPr>
            <a:r>
              <a:rPr lang="vi-VN" sz="2000" dirty="0"/>
              <a:t>Dữ liệu nghiệp vụ: sản phẩm, danh mục, khách hàng,</a:t>
            </a:r>
            <a:r>
              <a:rPr lang="en-US" sz="2000" dirty="0"/>
              <a:t> </a:t>
            </a:r>
            <a:r>
              <a:rPr lang="en-US" sz="2000" dirty="0" err="1"/>
              <a:t>tài</a:t>
            </a:r>
            <a:r>
              <a:rPr lang="en-US" sz="2000" dirty="0"/>
              <a:t> </a:t>
            </a:r>
            <a:r>
              <a:rPr lang="en-US" sz="2000" dirty="0" err="1"/>
              <a:t>khoản</a:t>
            </a:r>
            <a:r>
              <a:rPr lang="en-US" sz="2000" dirty="0"/>
              <a:t>,</a:t>
            </a:r>
            <a:r>
              <a:rPr lang="vi-VN" sz="2000" dirty="0"/>
              <a:t> đơn hàng, tồn kho, voucher, phản hồi.</a:t>
            </a:r>
          </a:p>
          <a:p>
            <a:pPr marL="0" indent="0">
              <a:buNone/>
            </a:pPr>
            <a:r>
              <a:rPr lang="vi-VN" sz="2000" b="1" dirty="0"/>
              <a:t>2) Phạm vi nghiên cứu</a:t>
            </a:r>
          </a:p>
          <a:p>
            <a:pPr>
              <a:buFont typeface="Arial" panose="020B0604020202020204" pitchFamily="34" charset="0"/>
              <a:buChar char="•"/>
            </a:pPr>
            <a:r>
              <a:rPr lang="vi-VN" sz="2000" b="1" dirty="0"/>
              <a:t>Phạm vi chức năng (User):</a:t>
            </a:r>
            <a:r>
              <a:rPr lang="vi-VN" sz="2000" dirty="0"/>
              <a:t> xem/tìm kiếm sản phẩm, xem chi tiết, giỏ hàng, đặt hàng, theo dõi đơn, quản lý tài khoản.</a:t>
            </a:r>
          </a:p>
          <a:p>
            <a:pPr>
              <a:buFont typeface="Arial" panose="020B0604020202020204" pitchFamily="34" charset="0"/>
              <a:buChar char="•"/>
            </a:pPr>
            <a:r>
              <a:rPr lang="vi-VN" sz="2000" b="1" dirty="0"/>
              <a:t>Phạm vi chức năng (Admin):</a:t>
            </a:r>
            <a:r>
              <a:rPr lang="vi-VN" sz="2000" dirty="0"/>
              <a:t> quản lý danh mục–sản phẩm, quản lý đơn hàng, quản lý khách hàng/tài khoản, voucher, feedback; thống kê cơ bản.</a:t>
            </a:r>
          </a:p>
          <a:p>
            <a:pPr>
              <a:buFont typeface="Arial" panose="020B0604020202020204" pitchFamily="34" charset="0"/>
              <a:buChar char="•"/>
            </a:pPr>
            <a:r>
              <a:rPr lang="vi-VN" sz="2000" b="1" dirty="0"/>
              <a:t>Phạm vi dữ liệu:</a:t>
            </a:r>
            <a:r>
              <a:rPr lang="vi-VN" sz="2000" dirty="0"/>
              <a:t> thiết kế và triển khai cơ sở dữ liệu </a:t>
            </a:r>
            <a:r>
              <a:rPr lang="vi-VN" sz="2000" b="1" dirty="0"/>
              <a:t>MySQL</a:t>
            </a:r>
            <a:r>
              <a:rPr lang="vi-VN" sz="2000" dirty="0"/>
              <a:t> cho các bảng nghiệp vụ chính.</a:t>
            </a:r>
          </a:p>
          <a:p>
            <a:pPr>
              <a:buFont typeface="Arial" panose="020B0604020202020204" pitchFamily="34" charset="0"/>
              <a:buChar char="•"/>
            </a:pPr>
            <a:r>
              <a:rPr lang="vi-VN" sz="2000" b="1" dirty="0"/>
              <a:t>Giới hạn đề tài:</a:t>
            </a:r>
            <a:r>
              <a:rPr lang="vi-VN" sz="2000" dirty="0"/>
              <a:t> chưa triển khai ứng dụng mobile; chưa tích hợp thanh toán online/đơn vị vận chuyển thực tế (chỉ đề xuất hướng phát triển).</a:t>
            </a:r>
          </a:p>
          <a:p>
            <a:pPr marL="0" indent="0">
              <a:buNone/>
            </a:pP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A2FE8330-192F-4B21-94CF-6C94FDD9D638}"/>
              </a:ext>
            </a:extLst>
          </p:cNvPr>
          <p:cNvSpPr txBox="1">
            <a:spLocks/>
          </p:cNvSpPr>
          <p:nvPr/>
        </p:nvSpPr>
        <p:spPr>
          <a:xfrm>
            <a:off x="2452687" y="457200"/>
            <a:ext cx="4238625"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8. </a:t>
            </a:r>
            <a:r>
              <a:rPr lang="en-US" sz="3600" b="1" dirty="0" err="1">
                <a:solidFill>
                  <a:schemeClr val="accent5">
                    <a:lumMod val="50000"/>
                  </a:schemeClr>
                </a:solidFill>
                <a:latin typeface="Calibri" panose="020F0502020204030204" charset="0"/>
                <a:cs typeface="Calibri" panose="020F0502020204030204" charset="0"/>
                <a:sym typeface="+mn-ea"/>
              </a:rPr>
              <a:t>Hướng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phát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triển</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5" name="Text Box 9">
            <a:extLst>
              <a:ext uri="{FF2B5EF4-FFF2-40B4-BE49-F238E27FC236}">
                <a16:creationId xmlns:a16="http://schemas.microsoft.com/office/drawing/2014/main" id="{B35DBCA3-884F-44F3-8464-98261878EAAA}"/>
              </a:ext>
            </a:extLst>
          </p:cNvPr>
          <p:cNvSpPr txBox="1"/>
          <p:nvPr/>
        </p:nvSpPr>
        <p:spPr>
          <a:xfrm>
            <a:off x="152400" y="1066800"/>
            <a:ext cx="8763000" cy="4879926"/>
          </a:xfrm>
          <a:prstGeom prst="rect">
            <a:avLst/>
          </a:prstGeom>
          <a:noFill/>
        </p:spPr>
        <p:txBody>
          <a:bodyPr wrap="square" rtlCol="0">
            <a:spAutoFit/>
          </a:bodyPr>
          <a:lstStyle/>
          <a:p>
            <a:pPr marL="342900" indent="-342900">
              <a:lnSpc>
                <a:spcPct val="150000"/>
              </a:lnSpc>
              <a:spcAft>
                <a:spcPts val="0"/>
              </a:spcAft>
              <a:buFont typeface="Wingdings" panose="05000000000000000000" pitchFamily="2" charset="2"/>
              <a:buChar char="v"/>
            </a:pPr>
            <a:r>
              <a:rPr lang="vi-VN" sz="2100" b="1" dirty="0"/>
              <a:t>Tích hợp thanh toán trực tuyến:</a:t>
            </a:r>
            <a:r>
              <a:rPr lang="vi-VN" sz="2100" dirty="0"/>
              <a:t> VNPay/MoMo/ZaloPay/PayPal; tự động ghi nhận giao dịch và xuất hóa đơn</a:t>
            </a:r>
            <a:endParaRPr lang="en-US" sz="2100" dirty="0"/>
          </a:p>
          <a:p>
            <a:pPr marL="342900" indent="-342900">
              <a:lnSpc>
                <a:spcPct val="150000"/>
              </a:lnSpc>
              <a:spcAft>
                <a:spcPts val="0"/>
              </a:spcAft>
              <a:buFont typeface="Wingdings" panose="05000000000000000000" pitchFamily="2" charset="2"/>
              <a:buChar char="v"/>
            </a:pPr>
            <a:r>
              <a:rPr lang="vi-VN" sz="2100" b="1" dirty="0"/>
              <a:t>Tích hợp vận chuyển:</a:t>
            </a:r>
            <a:r>
              <a:rPr lang="vi-VN" sz="2100" dirty="0"/>
              <a:t> kết nối đơn vị giao hàng, theo dõi trạng thái giao hàng theo thời gian thực</a:t>
            </a:r>
            <a:endParaRPr lang="en-US" sz="2100" dirty="0"/>
          </a:p>
          <a:p>
            <a:pPr marL="342900" indent="-342900">
              <a:lnSpc>
                <a:spcPct val="150000"/>
              </a:lnSpc>
              <a:spcAft>
                <a:spcPts val="0"/>
              </a:spcAft>
              <a:buFont typeface="Wingdings" panose="05000000000000000000" pitchFamily="2" charset="2"/>
              <a:buChar char="v"/>
            </a:pPr>
            <a:r>
              <a:rPr lang="en-US" sz="2100" b="1" dirty="0" err="1"/>
              <a:t>Nâng</a:t>
            </a:r>
            <a:r>
              <a:rPr lang="en-US" sz="2100" b="1" dirty="0"/>
              <a:t> </a:t>
            </a:r>
            <a:r>
              <a:rPr lang="en-US" sz="2100" b="1" dirty="0" err="1"/>
              <a:t>cao</a:t>
            </a:r>
            <a:r>
              <a:rPr lang="en-US" sz="2100" b="1" dirty="0"/>
              <a:t> </a:t>
            </a:r>
            <a:r>
              <a:rPr lang="en-US" sz="2100" b="1" dirty="0" err="1"/>
              <a:t>quản</a:t>
            </a:r>
            <a:r>
              <a:rPr lang="en-US" sz="2100" b="1" dirty="0"/>
              <a:t> </a:t>
            </a:r>
            <a:r>
              <a:rPr lang="en-US" sz="2100" b="1" dirty="0" err="1"/>
              <a:t>lý</a:t>
            </a:r>
            <a:r>
              <a:rPr lang="en-US" sz="2100" b="1" dirty="0"/>
              <a:t> </a:t>
            </a:r>
            <a:r>
              <a:rPr lang="en-US" sz="2100" b="1" dirty="0" err="1"/>
              <a:t>kho</a:t>
            </a:r>
            <a:r>
              <a:rPr lang="en-US" sz="2100" b="1" dirty="0"/>
              <a:t>:</a:t>
            </a:r>
            <a:r>
              <a:rPr lang="en-US" sz="2100" dirty="0"/>
              <a:t> </a:t>
            </a:r>
            <a:r>
              <a:rPr lang="en-US" sz="2100" dirty="0" err="1"/>
              <a:t>nhập</a:t>
            </a:r>
            <a:r>
              <a:rPr lang="en-US" sz="2100" dirty="0"/>
              <a:t>–</a:t>
            </a:r>
            <a:r>
              <a:rPr lang="en-US" sz="2100" dirty="0" err="1"/>
              <a:t>xuất</a:t>
            </a:r>
            <a:r>
              <a:rPr lang="en-US" sz="2100" dirty="0"/>
              <a:t> </a:t>
            </a:r>
            <a:r>
              <a:rPr lang="en-US" sz="2100" dirty="0" err="1"/>
              <a:t>kho</a:t>
            </a:r>
            <a:r>
              <a:rPr lang="en-US" sz="2100" dirty="0"/>
              <a:t>, </a:t>
            </a:r>
            <a:r>
              <a:rPr lang="en-US" sz="2100" dirty="0" err="1"/>
              <a:t>cảnh</a:t>
            </a:r>
            <a:r>
              <a:rPr lang="en-US" sz="2100" dirty="0"/>
              <a:t> </a:t>
            </a:r>
            <a:r>
              <a:rPr lang="en-US" sz="2100" dirty="0" err="1"/>
              <a:t>báo</a:t>
            </a:r>
            <a:r>
              <a:rPr lang="en-US" sz="2100" dirty="0"/>
              <a:t> </a:t>
            </a:r>
            <a:r>
              <a:rPr lang="en-US" sz="2100" dirty="0" err="1"/>
              <a:t>tồn</a:t>
            </a:r>
            <a:r>
              <a:rPr lang="en-US" sz="2100" dirty="0"/>
              <a:t> </a:t>
            </a:r>
            <a:r>
              <a:rPr lang="en-US" sz="2100" dirty="0" err="1"/>
              <a:t>kho</a:t>
            </a:r>
            <a:r>
              <a:rPr lang="en-US" sz="2100" dirty="0"/>
              <a:t> </a:t>
            </a:r>
            <a:r>
              <a:rPr lang="en-US" sz="2100" dirty="0" err="1"/>
              <a:t>thấp</a:t>
            </a:r>
            <a:r>
              <a:rPr lang="en-US" sz="2100" dirty="0"/>
              <a:t>, </a:t>
            </a:r>
            <a:r>
              <a:rPr lang="en-US" sz="2100" dirty="0" err="1"/>
              <a:t>quản</a:t>
            </a:r>
            <a:r>
              <a:rPr lang="en-US" sz="2100" dirty="0"/>
              <a:t> </a:t>
            </a:r>
            <a:r>
              <a:rPr lang="en-US" sz="2100" dirty="0" err="1"/>
              <a:t>lý</a:t>
            </a:r>
            <a:r>
              <a:rPr lang="en-US" sz="2100" dirty="0"/>
              <a:t> </a:t>
            </a:r>
            <a:r>
              <a:rPr lang="en-US" sz="2100" dirty="0" err="1"/>
              <a:t>nhiều</a:t>
            </a:r>
            <a:r>
              <a:rPr lang="en-US" sz="2100" dirty="0"/>
              <a:t> </a:t>
            </a:r>
            <a:r>
              <a:rPr lang="en-US" sz="2100" dirty="0" err="1"/>
              <a:t>kho</a:t>
            </a:r>
            <a:r>
              <a:rPr lang="en-US" sz="2100" dirty="0"/>
              <a:t> </a:t>
            </a:r>
            <a:r>
              <a:rPr lang="en-US" sz="2100" dirty="0" err="1"/>
              <a:t>và</a:t>
            </a:r>
            <a:r>
              <a:rPr lang="en-US" sz="2100" dirty="0"/>
              <a:t> </a:t>
            </a:r>
            <a:r>
              <a:rPr lang="en-US" sz="2100" dirty="0" err="1"/>
              <a:t>lịch</a:t>
            </a:r>
            <a:r>
              <a:rPr lang="en-US" sz="2100" dirty="0"/>
              <a:t> </a:t>
            </a:r>
            <a:r>
              <a:rPr lang="en-US" sz="2100" dirty="0" err="1"/>
              <a:t>sử</a:t>
            </a:r>
            <a:r>
              <a:rPr lang="en-US" sz="2100" dirty="0"/>
              <a:t> </a:t>
            </a:r>
            <a:r>
              <a:rPr lang="en-US" sz="2100" dirty="0" err="1"/>
              <a:t>biến</a:t>
            </a:r>
            <a:r>
              <a:rPr lang="en-US" sz="2100" dirty="0"/>
              <a:t> </a:t>
            </a:r>
            <a:r>
              <a:rPr lang="en-US" sz="2100" dirty="0" err="1"/>
              <a:t>động</a:t>
            </a:r>
            <a:endParaRPr lang="en-US" sz="2100" dirty="0"/>
          </a:p>
          <a:p>
            <a:pPr marL="342900" indent="-342900">
              <a:lnSpc>
                <a:spcPct val="150000"/>
              </a:lnSpc>
              <a:spcAft>
                <a:spcPts val="0"/>
              </a:spcAft>
              <a:buFont typeface="Wingdings" panose="05000000000000000000" pitchFamily="2" charset="2"/>
              <a:buChar char="v"/>
            </a:pPr>
            <a:r>
              <a:rPr lang="vi-VN" sz="2100" b="1" dirty="0"/>
              <a:t>Khuyến mãi nâng cao:</a:t>
            </a:r>
            <a:r>
              <a:rPr lang="vi-VN" sz="2100" dirty="0"/>
              <a:t> voucher theo danh mục/đơn hàng, flash sale, combo sản phẩm, tích điểm thành viên</a:t>
            </a:r>
            <a:endParaRPr lang="en-US" sz="2100" dirty="0"/>
          </a:p>
          <a:p>
            <a:pPr marL="342900" indent="-342900">
              <a:lnSpc>
                <a:spcPct val="150000"/>
              </a:lnSpc>
              <a:spcAft>
                <a:spcPts val="0"/>
              </a:spcAft>
              <a:buFont typeface="Wingdings" panose="05000000000000000000" pitchFamily="2" charset="2"/>
              <a:buChar char="v"/>
            </a:pPr>
            <a:r>
              <a:rPr lang="vi-VN" sz="2100" b="1" dirty="0"/>
              <a:t>Tối ưu SEO &amp; hiệu năng:</a:t>
            </a:r>
            <a:r>
              <a:rPr lang="vi-VN" sz="2100" dirty="0"/>
              <a:t> tối ưu tốc độ tải trang, chuẩn SEO, cache, cải thiện điểm Core Web Vitals</a:t>
            </a:r>
            <a:endParaRPr lang="en-US" sz="2100" dirty="0"/>
          </a:p>
        </p:txBody>
      </p:sp>
    </p:spTree>
    <p:extLst>
      <p:ext uri="{BB962C8B-B14F-4D97-AF65-F5344CB8AC3E}">
        <p14:creationId xmlns:p14="http://schemas.microsoft.com/office/powerpoint/2010/main" val="232205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0A358441-03E8-4D5D-9EB3-C8D396304F49}"/>
              </a:ext>
            </a:extLst>
          </p:cNvPr>
          <p:cNvSpPr txBox="1">
            <a:spLocks/>
          </p:cNvSpPr>
          <p:nvPr/>
        </p:nvSpPr>
        <p:spPr>
          <a:xfrm>
            <a:off x="3321843" y="457200"/>
            <a:ext cx="2500313"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a:solidFill>
                  <a:schemeClr val="accent5">
                    <a:lumMod val="50000"/>
                  </a:schemeClr>
                </a:solidFill>
                <a:latin typeface="Calibri" panose="020F0502020204030204" charset="0"/>
                <a:cs typeface="Calibri" panose="020F0502020204030204" charset="0"/>
                <a:sym typeface="+mn-ea"/>
              </a:rPr>
              <a:t>9. </a:t>
            </a:r>
            <a:r>
              <a:rPr lang="en-US" sz="3600" b="1" dirty="0" err="1">
                <a:solidFill>
                  <a:schemeClr val="accent5">
                    <a:lumMod val="50000"/>
                  </a:schemeClr>
                </a:solidFill>
                <a:latin typeface="Calibri" panose="020F0502020204030204" charset="0"/>
                <a:cs typeface="Calibri" panose="020F0502020204030204" charset="0"/>
                <a:sym typeface="+mn-ea"/>
              </a:rPr>
              <a:t>Kết</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luận</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5" name="Text Box 9">
            <a:extLst>
              <a:ext uri="{FF2B5EF4-FFF2-40B4-BE49-F238E27FC236}">
                <a16:creationId xmlns:a16="http://schemas.microsoft.com/office/drawing/2014/main" id="{0FC05CB7-AFFF-4671-91BB-537F9DB39BE8}"/>
              </a:ext>
            </a:extLst>
          </p:cNvPr>
          <p:cNvSpPr txBox="1"/>
          <p:nvPr/>
        </p:nvSpPr>
        <p:spPr>
          <a:xfrm>
            <a:off x="190499" y="922962"/>
            <a:ext cx="8763000" cy="5364674"/>
          </a:xfrm>
          <a:prstGeom prst="rect">
            <a:avLst/>
          </a:prstGeom>
          <a:noFill/>
        </p:spPr>
        <p:txBody>
          <a:bodyPr wrap="square" rtlCol="0">
            <a:spAutoFit/>
          </a:bodyPr>
          <a:lstStyle/>
          <a:p>
            <a:pPr marL="342900" indent="-342900">
              <a:lnSpc>
                <a:spcPct val="150000"/>
              </a:lnSpc>
              <a:spcAft>
                <a:spcPts val="0"/>
              </a:spcAft>
              <a:buFont typeface="Wingdings" panose="05000000000000000000" pitchFamily="2" charset="2"/>
              <a:buChar char="ü"/>
            </a:pPr>
            <a:r>
              <a:rPr lang="en-US" sz="2100" dirty="0" err="1"/>
              <a:t>Hoàn</a:t>
            </a:r>
            <a:r>
              <a:rPr lang="en-US" sz="2100" dirty="0"/>
              <a:t> </a:t>
            </a:r>
            <a:r>
              <a:rPr lang="en-US" sz="2100" dirty="0" err="1"/>
              <a:t>thành</a:t>
            </a:r>
            <a:r>
              <a:rPr lang="en-US" sz="2100" dirty="0"/>
              <a:t> </a:t>
            </a:r>
            <a:r>
              <a:rPr lang="en-US" sz="2100" dirty="0" err="1"/>
              <a:t>đồ</a:t>
            </a:r>
            <a:r>
              <a:rPr lang="en-US" sz="2100" dirty="0"/>
              <a:t> </a:t>
            </a:r>
            <a:r>
              <a:rPr lang="en-US" sz="2100" dirty="0" err="1"/>
              <a:t>án</a:t>
            </a:r>
            <a:r>
              <a:rPr lang="en-US" sz="2100" dirty="0"/>
              <a:t> “</a:t>
            </a:r>
            <a:r>
              <a:rPr lang="en-US" sz="2100" dirty="0" err="1"/>
              <a:t>Xây</a:t>
            </a:r>
            <a:r>
              <a:rPr lang="en-US" sz="2100" dirty="0"/>
              <a:t> </a:t>
            </a:r>
            <a:r>
              <a:rPr lang="en-US" sz="2100" dirty="0" err="1"/>
              <a:t>dựng</a:t>
            </a:r>
            <a:r>
              <a:rPr lang="en-US" sz="2100" dirty="0"/>
              <a:t> website </a:t>
            </a:r>
            <a:r>
              <a:rPr lang="en-US" sz="2100" dirty="0" err="1"/>
              <a:t>bán</a:t>
            </a:r>
            <a:r>
              <a:rPr lang="en-US" sz="2100" dirty="0"/>
              <a:t> </a:t>
            </a:r>
            <a:r>
              <a:rPr lang="en-US" sz="2100" dirty="0" err="1"/>
              <a:t>thiết</a:t>
            </a:r>
            <a:r>
              <a:rPr lang="en-US" sz="2100" dirty="0"/>
              <a:t> </a:t>
            </a:r>
            <a:r>
              <a:rPr lang="en-US" sz="2100" dirty="0" err="1"/>
              <a:t>bị</a:t>
            </a:r>
            <a:r>
              <a:rPr lang="en-US" sz="2100" dirty="0"/>
              <a:t> </a:t>
            </a:r>
            <a:r>
              <a:rPr lang="en-US" sz="2100" dirty="0" err="1"/>
              <a:t>điện</a:t>
            </a:r>
            <a:r>
              <a:rPr lang="en-US" sz="2100" dirty="0"/>
              <a:t>” </a:t>
            </a:r>
            <a:r>
              <a:rPr lang="en-US" sz="2100" dirty="0" err="1"/>
              <a:t>theo</a:t>
            </a:r>
            <a:r>
              <a:rPr lang="en-US" sz="2100" dirty="0"/>
              <a:t> </a:t>
            </a:r>
            <a:r>
              <a:rPr lang="en-US" sz="2100" dirty="0" err="1"/>
              <a:t>mục</a:t>
            </a:r>
            <a:r>
              <a:rPr lang="en-US" sz="2100" dirty="0"/>
              <a:t> </a:t>
            </a:r>
            <a:r>
              <a:rPr lang="en-US" sz="2100" dirty="0" err="1"/>
              <a:t>tiêu</a:t>
            </a:r>
            <a:r>
              <a:rPr lang="en-US" sz="2100" dirty="0"/>
              <a:t> </a:t>
            </a:r>
            <a:r>
              <a:rPr lang="en-US" sz="2100" dirty="0" err="1"/>
              <a:t>đề</a:t>
            </a:r>
            <a:r>
              <a:rPr lang="en-US" sz="2100" dirty="0"/>
              <a:t> ra</a:t>
            </a:r>
            <a:endParaRPr lang="en-US" sz="2100" b="1" dirty="0"/>
          </a:p>
          <a:p>
            <a:pPr marL="342900" indent="-342900">
              <a:lnSpc>
                <a:spcPct val="150000"/>
              </a:lnSpc>
              <a:spcAft>
                <a:spcPts val="0"/>
              </a:spcAft>
              <a:buFont typeface="Wingdings" panose="05000000000000000000" pitchFamily="2" charset="2"/>
              <a:buChar char="ü"/>
            </a:pPr>
            <a:r>
              <a:rPr lang="en-US" sz="2100" dirty="0" err="1"/>
              <a:t>Hệ</a:t>
            </a:r>
            <a:r>
              <a:rPr lang="en-US" sz="2100" dirty="0"/>
              <a:t> </a:t>
            </a:r>
            <a:r>
              <a:rPr lang="en-US" sz="2100" dirty="0" err="1"/>
              <a:t>thống</a:t>
            </a:r>
            <a:r>
              <a:rPr lang="en-US" sz="2100" dirty="0"/>
              <a:t> </a:t>
            </a:r>
            <a:r>
              <a:rPr lang="en-US" sz="2100" dirty="0" err="1"/>
              <a:t>đáp</a:t>
            </a:r>
            <a:r>
              <a:rPr lang="en-US" sz="2100" dirty="0"/>
              <a:t> </a:t>
            </a:r>
            <a:r>
              <a:rPr lang="en-US" sz="2100" dirty="0" err="1"/>
              <a:t>ứng</a:t>
            </a:r>
            <a:r>
              <a:rPr lang="en-US" sz="2100" dirty="0"/>
              <a:t> </a:t>
            </a:r>
            <a:r>
              <a:rPr lang="en-US" sz="2100" dirty="0" err="1"/>
              <a:t>các</a:t>
            </a:r>
            <a:r>
              <a:rPr lang="en-US" sz="2100" dirty="0"/>
              <a:t> </a:t>
            </a:r>
            <a:r>
              <a:rPr lang="en-US" sz="2100" dirty="0" err="1"/>
              <a:t>chức</a:t>
            </a:r>
            <a:r>
              <a:rPr lang="en-US" sz="2100" dirty="0"/>
              <a:t> </a:t>
            </a:r>
            <a:r>
              <a:rPr lang="en-US" sz="2100" dirty="0" err="1"/>
              <a:t>năng</a:t>
            </a:r>
            <a:r>
              <a:rPr lang="en-US" sz="2100" dirty="0"/>
              <a:t> </a:t>
            </a:r>
            <a:r>
              <a:rPr lang="en-US" sz="2100" dirty="0" err="1"/>
              <a:t>chính</a:t>
            </a:r>
            <a:r>
              <a:rPr lang="en-US" sz="2100" dirty="0"/>
              <a:t>:</a:t>
            </a:r>
            <a:endParaRPr lang="en-US" sz="2100" b="1" dirty="0"/>
          </a:p>
          <a:p>
            <a:pPr marL="548640" indent="-342900">
              <a:lnSpc>
                <a:spcPct val="150000"/>
              </a:lnSpc>
              <a:spcAft>
                <a:spcPts val="0"/>
              </a:spcAft>
              <a:buFont typeface="Courier New" panose="02070309020205020404" pitchFamily="49" charset="0"/>
              <a:buChar char="o"/>
            </a:pPr>
            <a:r>
              <a:rPr lang="vi-VN" sz="2100" dirty="0"/>
              <a:t>Khách hàng: duyệt/tìm kiếm sản phẩm, giỏ hàng, đặt hàng, theo dõi đơn</a:t>
            </a:r>
            <a:endParaRPr lang="en-US" sz="2100" b="1" dirty="0"/>
          </a:p>
          <a:p>
            <a:pPr marL="548640" indent="-342900">
              <a:lnSpc>
                <a:spcPct val="150000"/>
              </a:lnSpc>
              <a:spcAft>
                <a:spcPts val="0"/>
              </a:spcAft>
              <a:buFont typeface="Courier New" panose="02070309020205020404" pitchFamily="49" charset="0"/>
              <a:buChar char="o"/>
            </a:pPr>
            <a:r>
              <a:rPr lang="vi-VN" sz="2100" dirty="0"/>
              <a:t>Quản trị: quản lý danh mục–sản phẩm, đơn hàng, khách hàng/tài khoản và chức năng hỗ trợ</a:t>
            </a:r>
            <a:endParaRPr lang="en-US" sz="2100" b="1" dirty="0"/>
          </a:p>
          <a:p>
            <a:pPr marL="342900" indent="-342900">
              <a:lnSpc>
                <a:spcPct val="150000"/>
              </a:lnSpc>
              <a:spcAft>
                <a:spcPts val="0"/>
              </a:spcAft>
              <a:buFont typeface="Wingdings" panose="05000000000000000000" pitchFamily="2" charset="2"/>
              <a:buChar char="ü"/>
            </a:pPr>
            <a:r>
              <a:rPr lang="vi-VN" sz="2100" dirty="0"/>
              <a:t>CSDL MySQL được thiết kế nhất quán, đảm bảo toàn vẹn dữ liệu; có xác thực và phân quyền User/Admin</a:t>
            </a:r>
            <a:endParaRPr lang="en-US" sz="2100" b="1" dirty="0"/>
          </a:p>
          <a:p>
            <a:pPr marL="342900" indent="-342900">
              <a:lnSpc>
                <a:spcPct val="150000"/>
              </a:lnSpc>
              <a:spcAft>
                <a:spcPts val="0"/>
              </a:spcAft>
              <a:buFont typeface="Wingdings" panose="05000000000000000000" pitchFamily="2" charset="2"/>
              <a:buChar char="ü"/>
            </a:pPr>
            <a:r>
              <a:rPr lang="vi-VN" sz="2100" dirty="0"/>
              <a:t>Kết quả là nền tảng để mở rộng các tính năng nâng cao trong tương lai (thanh toán online, vận chuyển, tối ưu kho, …)</a:t>
            </a:r>
            <a:endParaRPr lang="en-US" sz="2100" dirty="0"/>
          </a:p>
        </p:txBody>
      </p:sp>
    </p:spTree>
    <p:extLst>
      <p:ext uri="{BB962C8B-B14F-4D97-AF65-F5344CB8AC3E}">
        <p14:creationId xmlns:p14="http://schemas.microsoft.com/office/powerpoint/2010/main" val="1649989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A851E54-FF7C-40AA-A4D2-2D8EEEEA91C1}"/>
              </a:ext>
            </a:extLst>
          </p:cNvPr>
          <p:cNvSpPr txBox="1">
            <a:spLocks/>
          </p:cNvSpPr>
          <p:nvPr/>
        </p:nvSpPr>
        <p:spPr>
          <a:xfrm>
            <a:off x="2689621" y="533400"/>
            <a:ext cx="3764757" cy="457200"/>
          </a:xfrm>
          <a:prstGeom prst="rect">
            <a:avLst/>
          </a:prstGeom>
          <a:noFill/>
          <a:ln w="9525">
            <a:noFill/>
          </a:ln>
        </p:spPr>
        <p:txBody>
          <a:bodyPr anchor="ctr" anchorCtr="0"/>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sz="3600" b="1" dirty="0" err="1">
                <a:solidFill>
                  <a:schemeClr val="accent5">
                    <a:lumMod val="50000"/>
                  </a:schemeClr>
                </a:solidFill>
                <a:latin typeface="Calibri" panose="020F0502020204030204" charset="0"/>
                <a:cs typeface="Calibri" panose="020F0502020204030204" charset="0"/>
                <a:sym typeface="+mn-ea"/>
              </a:rPr>
              <a:t>Tài</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liệu</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kham</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thảo</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5" name="Text Box 9">
            <a:extLst>
              <a:ext uri="{FF2B5EF4-FFF2-40B4-BE49-F238E27FC236}">
                <a16:creationId xmlns:a16="http://schemas.microsoft.com/office/drawing/2014/main" id="{D1903F37-637A-4D00-9C3A-DBCC2E867027}"/>
              </a:ext>
            </a:extLst>
          </p:cNvPr>
          <p:cNvSpPr txBox="1"/>
          <p:nvPr/>
        </p:nvSpPr>
        <p:spPr>
          <a:xfrm>
            <a:off x="190500" y="1143000"/>
            <a:ext cx="8763000" cy="4920834"/>
          </a:xfrm>
          <a:prstGeom prst="rect">
            <a:avLst/>
          </a:prstGeom>
          <a:noFill/>
        </p:spPr>
        <p:txBody>
          <a:bodyPr wrap="square" rtlCol="0">
            <a:spAutoFit/>
          </a:bodyPr>
          <a:lstStyle/>
          <a:p>
            <a:pPr marL="180340" indent="-180340">
              <a:lnSpc>
                <a:spcPct val="150000"/>
              </a:lnSpc>
              <a:spcAft>
                <a:spcPts val="600"/>
              </a:spcAft>
            </a:pPr>
            <a:r>
              <a:rPr lang="en-US" sz="1800" dirty="0">
                <a:effectLst/>
                <a:latin typeface="Times New Roman" panose="02020603050405020304" pitchFamily="18" charset="0"/>
                <a:ea typeface="Times New Roman" panose="02020603050405020304" pitchFamily="18" charset="0"/>
              </a:rPr>
              <a:t>[1] I. Sommerville, </a:t>
            </a:r>
            <a:r>
              <a:rPr lang="en-US" sz="1800" i="1" dirty="0">
                <a:effectLst/>
                <a:latin typeface="Times New Roman" panose="02020603050405020304" pitchFamily="18" charset="0"/>
                <a:ea typeface="Times New Roman" panose="02020603050405020304" pitchFamily="18" charset="0"/>
              </a:rPr>
              <a:t>Software Engineering</a:t>
            </a:r>
            <a:r>
              <a:rPr lang="en-US" sz="1800" dirty="0">
                <a:effectLst/>
                <a:latin typeface="Times New Roman" panose="02020603050405020304" pitchFamily="18" charset="0"/>
                <a:ea typeface="Times New Roman" panose="02020603050405020304" pitchFamily="18" charset="0"/>
              </a:rPr>
              <a:t>, 10th ed. Boston, MA, USA: Pearson, 2016.</a:t>
            </a:r>
          </a:p>
          <a:p>
            <a:pPr marL="180340" indent="-180340">
              <a:lnSpc>
                <a:spcPct val="150000"/>
              </a:lnSpc>
              <a:spcAft>
                <a:spcPts val="600"/>
              </a:spcAft>
            </a:pPr>
            <a:r>
              <a:rPr lang="en-US" sz="1800" dirty="0">
                <a:effectLst/>
                <a:latin typeface="Times New Roman" panose="02020603050405020304" pitchFamily="18" charset="0"/>
                <a:ea typeface="Times New Roman" panose="02020603050405020304" pitchFamily="18" charset="0"/>
              </a:rPr>
              <a:t>[2] R. S. Pressman and B. R. Maxim, </a:t>
            </a:r>
            <a:r>
              <a:rPr lang="en-US" sz="1800" i="1" dirty="0">
                <a:effectLst/>
                <a:latin typeface="Times New Roman" panose="02020603050405020304" pitchFamily="18" charset="0"/>
                <a:ea typeface="Times New Roman" panose="02020603050405020304" pitchFamily="18" charset="0"/>
              </a:rPr>
              <a:t>Software Engineering: A Practitioner’s Approach</a:t>
            </a:r>
            <a:r>
              <a:rPr lang="en-US" sz="1800" dirty="0">
                <a:effectLst/>
                <a:latin typeface="Times New Roman" panose="02020603050405020304" pitchFamily="18" charset="0"/>
                <a:ea typeface="Times New Roman" panose="02020603050405020304" pitchFamily="18" charset="0"/>
              </a:rPr>
              <a:t>, 8th ed. New York, NY, USA: McGraw-Hill Education, 2015.</a:t>
            </a:r>
          </a:p>
          <a:p>
            <a:pPr marL="180340" indent="-180340">
              <a:lnSpc>
                <a:spcPct val="150000"/>
              </a:lnSpc>
              <a:spcAft>
                <a:spcPts val="600"/>
              </a:spcAft>
            </a:pPr>
            <a:r>
              <a:rPr lang="en-US" sz="1800" dirty="0">
                <a:effectLst/>
                <a:latin typeface="Times New Roman" panose="02020603050405020304" pitchFamily="18" charset="0"/>
                <a:ea typeface="Times New Roman" panose="02020603050405020304" pitchFamily="18" charset="0"/>
              </a:rPr>
              <a:t>[3] M. Fowler, </a:t>
            </a:r>
            <a:r>
              <a:rPr lang="en-US" sz="1800" i="1" dirty="0">
                <a:effectLst/>
                <a:latin typeface="Times New Roman" panose="02020603050405020304" pitchFamily="18" charset="0"/>
                <a:ea typeface="Times New Roman" panose="02020603050405020304" pitchFamily="18" charset="0"/>
              </a:rPr>
              <a:t>Patterns of Enterprise Application Architecture</a:t>
            </a:r>
            <a:r>
              <a:rPr lang="en-US" sz="1800" dirty="0">
                <a:effectLst/>
                <a:latin typeface="Times New Roman" panose="02020603050405020304" pitchFamily="18" charset="0"/>
                <a:ea typeface="Times New Roman" panose="02020603050405020304" pitchFamily="18" charset="0"/>
              </a:rPr>
              <a:t>. Boston, MA, USA: Addison-Wesley, 2002.</a:t>
            </a:r>
          </a:p>
          <a:p>
            <a:pPr marL="180340" indent="-180340">
              <a:lnSpc>
                <a:spcPct val="150000"/>
              </a:lnSpc>
              <a:spcAft>
                <a:spcPts val="600"/>
              </a:spcAft>
            </a:pPr>
            <a:r>
              <a:rPr lang="en-US" sz="1800" dirty="0">
                <a:effectLst/>
                <a:latin typeface="Times New Roman" panose="02020603050405020304" pitchFamily="18" charset="0"/>
                <a:ea typeface="Times New Roman" panose="02020603050405020304" pitchFamily="18" charset="0"/>
              </a:rPr>
              <a:t>[4] R. T. Fielding, “Architectural Styles and the Design of Network-based Software Architectures,” Ph.D. dissertation, Dept. Inf. </a:t>
            </a:r>
            <a:r>
              <a:rPr lang="en-US" sz="1800" dirty="0" err="1">
                <a:effectLst/>
                <a:latin typeface="Times New Roman" panose="02020603050405020304" pitchFamily="18" charset="0"/>
                <a:ea typeface="Times New Roman" panose="02020603050405020304" pitchFamily="18" charset="0"/>
              </a:rPr>
              <a:t>Comput</a:t>
            </a:r>
            <a:r>
              <a:rPr lang="en-US" sz="1800" dirty="0">
                <a:effectLst/>
                <a:latin typeface="Times New Roman" panose="02020603050405020304" pitchFamily="18" charset="0"/>
                <a:ea typeface="Times New Roman" panose="02020603050405020304" pitchFamily="18" charset="0"/>
              </a:rPr>
              <a:t>. Sci., Univ. California, Irvine, CA, USA, 2000.</a:t>
            </a:r>
          </a:p>
          <a:p>
            <a:pPr marL="180340" indent="-180340">
              <a:lnSpc>
                <a:spcPct val="150000"/>
              </a:lnSpc>
              <a:spcAft>
                <a:spcPts val="600"/>
              </a:spcAft>
            </a:pPr>
            <a:r>
              <a:rPr lang="en-US" sz="1800" dirty="0">
                <a:effectLst/>
                <a:latin typeface="Times New Roman" panose="02020603050405020304" pitchFamily="18" charset="0"/>
                <a:ea typeface="Times New Roman" panose="02020603050405020304" pitchFamily="18" charset="0"/>
              </a:rPr>
              <a:t>[5] ISO/IEC, </a:t>
            </a:r>
            <a:r>
              <a:rPr lang="en-US" sz="1800" i="1" dirty="0">
                <a:effectLst/>
                <a:latin typeface="Times New Roman" panose="02020603050405020304" pitchFamily="18" charset="0"/>
                <a:ea typeface="Times New Roman" panose="02020603050405020304" pitchFamily="18" charset="0"/>
              </a:rPr>
              <a:t>ISO/IEC 25010:2011 Systems and software engineering—Systems and software Quality Requirements and Evaluation (</a:t>
            </a:r>
            <a:r>
              <a:rPr lang="en-US" sz="1800" i="1" dirty="0" err="1">
                <a:effectLst/>
                <a:latin typeface="Times New Roman" panose="02020603050405020304" pitchFamily="18" charset="0"/>
                <a:ea typeface="Times New Roman" panose="02020603050405020304" pitchFamily="18" charset="0"/>
              </a:rPr>
              <a:t>SQuaRE</a:t>
            </a:r>
            <a:r>
              <a:rPr lang="en-US" sz="1800" i="1" dirty="0">
                <a:effectLst/>
                <a:latin typeface="Times New Roman" panose="02020603050405020304" pitchFamily="18" charset="0"/>
                <a:ea typeface="Times New Roman" panose="02020603050405020304" pitchFamily="18" charset="0"/>
              </a:rPr>
              <a:t>)—System and software quality models</a:t>
            </a:r>
            <a:r>
              <a:rPr lang="en-US" sz="1800" dirty="0">
                <a:effectLst/>
                <a:latin typeface="Times New Roman" panose="02020603050405020304" pitchFamily="18" charset="0"/>
                <a:ea typeface="Times New Roman" panose="02020603050405020304" pitchFamily="18" charset="0"/>
              </a:rPr>
              <a:t>. Geneva, Switzerland: ISO/IEC, 2011.</a:t>
            </a:r>
          </a:p>
        </p:txBody>
      </p:sp>
    </p:spTree>
    <p:extLst>
      <p:ext uri="{BB962C8B-B14F-4D97-AF65-F5344CB8AC3E}">
        <p14:creationId xmlns:p14="http://schemas.microsoft.com/office/powerpoint/2010/main" val="1373588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2700" y="92075"/>
            <a:ext cx="4038600" cy="715963"/>
          </a:xfrm>
        </p:spPr>
        <p:txBody>
          <a:bodyPr vert="horz" wrap="square" lIns="91440" tIns="45720" rIns="91440" bIns="45720" numCol="1" rtlCol="0" anchor="ctr" anchorCtr="0" compatLnSpc="1">
            <a:normAutofit/>
          </a:bodyPr>
          <a:lstStyle/>
          <a:p>
            <a:pPr marL="0" marR="0" lvl="0" indent="0" algn="just" defTabSz="685800" rtl="0" eaLnBrk="1" fontAlgn="auto" latinLnBrk="0" hangingPunct="1">
              <a:lnSpc>
                <a:spcPct val="90000"/>
              </a:lnSpc>
              <a:spcBef>
                <a:spcPct val="0"/>
              </a:spcBef>
              <a:spcAft>
                <a:spcPts val="0"/>
              </a:spcAft>
              <a:buClrTx/>
              <a:buSzTx/>
              <a:buFontTx/>
              <a:buNone/>
              <a:defRPr/>
            </a:pPr>
            <a:r>
              <a:rPr lang="en-US" altLang="en-US"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4. </a:t>
            </a:r>
            <a:r>
              <a:rPr lang="en-US" altLang="en-US" sz="2800" b="1" dirty="0" err="1">
                <a:solidFill>
                  <a:schemeClr val="accent5">
                    <a:lumMod val="50000"/>
                  </a:schemeClr>
                </a:solidFill>
                <a:latin typeface="Arial" panose="020B0604020202020204" pitchFamily="34" charset="0"/>
                <a:cs typeface="Arial" panose="020B0604020202020204" pitchFamily="34" charset="0"/>
                <a:sym typeface="+mn-ea"/>
              </a:rPr>
              <a:t>Công</a:t>
            </a:r>
            <a:r>
              <a:rPr lang="en-US" altLang="en-US" sz="2800" b="1" dirty="0">
                <a:solidFill>
                  <a:schemeClr val="accent5">
                    <a:lumMod val="50000"/>
                  </a:schemeClr>
                </a:solidFill>
                <a:latin typeface="Arial" panose="020B0604020202020204" pitchFamily="34" charset="0"/>
                <a:cs typeface="Arial" panose="020B0604020202020204" pitchFamily="34" charset="0"/>
                <a:sym typeface="+mn-ea"/>
              </a:rPr>
              <a:t> </a:t>
            </a:r>
            <a:r>
              <a:rPr lang="en-US" altLang="en-US" sz="2800" b="1" dirty="0" err="1">
                <a:solidFill>
                  <a:schemeClr val="accent5">
                    <a:lumMod val="50000"/>
                  </a:schemeClr>
                </a:solidFill>
                <a:latin typeface="Arial" panose="020B0604020202020204" pitchFamily="34" charset="0"/>
                <a:cs typeface="Arial" panose="020B0604020202020204" pitchFamily="34" charset="0"/>
                <a:sym typeface="+mn-ea"/>
              </a:rPr>
              <a:t>nghệ</a:t>
            </a:r>
            <a:r>
              <a:rPr lang="en-US" altLang="en-US"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a:t>
            </a:r>
            <a:r>
              <a:rPr lang="en-US" altLang="en-US"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sử</a:t>
            </a:r>
            <a:r>
              <a:rPr lang="en-US" altLang="en-US"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a:t>
            </a:r>
            <a:r>
              <a:rPr lang="en-US" altLang="en-US"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dụng</a:t>
            </a:r>
            <a:endParaRPr kumimoji="0" lang="vi-VN" altLang="en-US" sz="2800" b="1"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mj-ea"/>
              <a:cs typeface="Arial" panose="020B0604020202020204" pitchFamily="34" charset="0"/>
              <a:sym typeface="+mn-ea"/>
            </a:endParaRPr>
          </a:p>
        </p:txBody>
      </p:sp>
      <p:sp>
        <p:nvSpPr>
          <p:cNvPr id="10243" name="Slide Number Placeholder 3"/>
          <p:cNvSpPr txBox="1">
            <a:spLocks noGrp="1"/>
          </p:cNvSpPr>
          <p:nvPr>
            <p:ph type="sldNum" sz="quarter" idx="4"/>
          </p:nvPr>
        </p:nvSpPr>
        <p:spPr>
          <a:xfrm>
            <a:off x="6457950" y="6400800"/>
            <a:ext cx="2686050" cy="365125"/>
          </a:xfrm>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just" eaLnBrk="1" hangingPunct="1"/>
            <a:fld id="{9A0DB2DC-4C9A-4742-B13C-FB6460FD3503}" type="slidenum">
              <a:rPr lang="en-US" altLang="en-US" sz="900" dirty="0">
                <a:cs typeface="Arial" panose="020B0604020202020204" pitchFamily="34" charset="0"/>
              </a:rPr>
              <a:t>6</a:t>
            </a:fld>
            <a:endParaRPr lang="en-US" altLang="en-US" sz="900" dirty="0">
              <a:cs typeface="Arial" panose="020B0604020202020204" pitchFamily="34" charset="0"/>
            </a:endParaRPr>
          </a:p>
        </p:txBody>
      </p:sp>
      <p:sp>
        <p:nvSpPr>
          <p:cNvPr id="10" name="Text Box 9"/>
          <p:cNvSpPr txBox="1"/>
          <p:nvPr/>
        </p:nvSpPr>
        <p:spPr>
          <a:xfrm>
            <a:off x="114300" y="1058405"/>
            <a:ext cx="8915400" cy="5724644"/>
          </a:xfrm>
          <a:prstGeom prst="rect">
            <a:avLst/>
          </a:prstGeom>
          <a:noFill/>
        </p:spPr>
        <p:txBody>
          <a:bodyPr wrap="square" rtlCol="0">
            <a:spAutoFit/>
          </a:bodyPr>
          <a:lstStyle/>
          <a:p>
            <a:pPr indent="457200">
              <a:lnSpc>
                <a:spcPct val="150000"/>
              </a:lnSpc>
            </a:pPr>
            <a:r>
              <a:rPr lang="vi-VN" sz="2000" dirty="0"/>
              <a:t>Về công nghệ sử dụng, hệ thống được xây dựng theo mô hình web hiện đại. Ở phía giao diện, nhóm sử dụng ReactJS kết hợp Bootstrap để xây dựng giao diện trực quan và tương thích nhiều thiết bị.</a:t>
            </a:r>
          </a:p>
          <a:p>
            <a:pPr indent="457200">
              <a:lnSpc>
                <a:spcPct val="150000"/>
              </a:lnSpc>
            </a:pPr>
            <a:r>
              <a:rPr lang="vi-VN" sz="2000" dirty="0"/>
              <a:t>Ở phía xử lý nghiệp vụ, nhóm sử dụng Node.js để xây dựng RESTful API, giúp tách biệt rõ giữa frontend và backend, thuận tiện cho bảo trì và mở rộng.</a:t>
            </a:r>
          </a:p>
          <a:p>
            <a:pPr indent="457200">
              <a:lnSpc>
                <a:spcPct val="150000"/>
              </a:lnSpc>
            </a:pPr>
            <a:r>
              <a:rPr lang="vi-VN" sz="2000" dirty="0"/>
              <a:t>Về đăng nhập và phân quyền, hệ thống áp dụng JWT để xác thực người dùng và phân tách quyền giữa khách hàng và quản trị viên. Dữ liệu được lưu trữ bằng MySQL với thiết kế khóa chính/khóa ngoại nhằm đảm bảo tính nhất quán. Ngoài ra, nhóm dùng Postman để kiểm thử API và Docker để hỗ trợ triển khai.</a:t>
            </a:r>
          </a:p>
          <a:p>
            <a:endParaRPr lang="en-US" altLang="en-US" sz="1800" dirty="0">
              <a:latin typeface="Calibri" panose="020F0502020204030204" charset="0"/>
              <a:cs typeface="Calibri" panose="020F0502020204030204" charset="0"/>
            </a:endParaRPr>
          </a:p>
          <a:p>
            <a:endParaRPr lang="en-US" altLang="en-US" sz="1800" dirty="0">
              <a:latin typeface="Calibri" panose="020F0502020204030204" charset="0"/>
              <a:cs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768EB4-0332-4957-89EE-A49CEB484B65}"/>
              </a:ext>
            </a:extLst>
          </p:cNvPr>
          <p:cNvSpPr>
            <a:spLocks noGrp="1"/>
          </p:cNvSpPr>
          <p:nvPr>
            <p:ph type="title"/>
          </p:nvPr>
        </p:nvSpPr>
        <p:spPr>
          <a:xfrm>
            <a:off x="2097881" y="152400"/>
            <a:ext cx="4948238" cy="554038"/>
          </a:xfrm>
        </p:spPr>
        <p:txBody>
          <a:bodyPr vert="horz" wrap="square" lIns="91440" tIns="45720" rIns="91440" bIns="45720" numCol="1" rtlCol="0" anchor="ctr" anchorCtr="0" compatLnSpc="1">
            <a:noAutofit/>
          </a:bodyPr>
          <a:lstStyle/>
          <a:p>
            <a:pPr marL="0" marR="0" lvl="0" indent="0" algn="just" defTabSz="685800" rtl="0" eaLnBrk="1" fontAlgn="auto" latinLnBrk="0" hangingPunct="1">
              <a:lnSpc>
                <a:spcPct val="90000"/>
              </a:lnSpc>
              <a:spcBef>
                <a:spcPct val="0"/>
              </a:spcBef>
              <a:spcAft>
                <a:spcPts val="0"/>
              </a:spcAft>
              <a:buClrTx/>
              <a:buSzTx/>
              <a:buFontTx/>
              <a:buNone/>
              <a:defRPr/>
            </a:pPr>
            <a:r>
              <a:rPr lang="en-US" altLang="en-US"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4. </a:t>
            </a:r>
            <a:r>
              <a:rPr lang="en-US" altLang="en-US" sz="2800" b="1" dirty="0" err="1">
                <a:solidFill>
                  <a:schemeClr val="accent5">
                    <a:lumMod val="50000"/>
                  </a:schemeClr>
                </a:solidFill>
                <a:latin typeface="Arial" panose="020B0604020202020204" pitchFamily="34" charset="0"/>
                <a:cs typeface="Arial" panose="020B0604020202020204" pitchFamily="34" charset="0"/>
                <a:sym typeface="+mn-ea"/>
              </a:rPr>
              <a:t>Công</a:t>
            </a:r>
            <a:r>
              <a:rPr lang="en-US" altLang="en-US" sz="2800" b="1" dirty="0">
                <a:solidFill>
                  <a:schemeClr val="accent5">
                    <a:lumMod val="50000"/>
                  </a:schemeClr>
                </a:solidFill>
                <a:latin typeface="Arial" panose="020B0604020202020204" pitchFamily="34" charset="0"/>
                <a:cs typeface="Arial" panose="020B0604020202020204" pitchFamily="34" charset="0"/>
                <a:sym typeface="+mn-ea"/>
              </a:rPr>
              <a:t> </a:t>
            </a:r>
            <a:r>
              <a:rPr lang="en-US" altLang="en-US" sz="2800" b="1" dirty="0" err="1">
                <a:solidFill>
                  <a:schemeClr val="accent5">
                    <a:lumMod val="50000"/>
                  </a:schemeClr>
                </a:solidFill>
                <a:latin typeface="Arial" panose="020B0604020202020204" pitchFamily="34" charset="0"/>
                <a:cs typeface="Arial" panose="020B0604020202020204" pitchFamily="34" charset="0"/>
                <a:sym typeface="+mn-ea"/>
              </a:rPr>
              <a:t>nghệ</a:t>
            </a:r>
            <a:r>
              <a:rPr lang="en-US" altLang="en-US"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a:t>
            </a:r>
            <a:r>
              <a:rPr lang="en-US" altLang="en-US"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sử</a:t>
            </a:r>
            <a:r>
              <a:rPr lang="en-US" altLang="en-US"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a:t>
            </a:r>
            <a:r>
              <a:rPr lang="en-US" altLang="en-US"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dụng</a:t>
            </a:r>
            <a:r>
              <a:rPr lang="en-US" altLang="en-US"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 (</a:t>
            </a:r>
            <a:r>
              <a:rPr lang="en-US" altLang="en-US" sz="2800" b="1" noProof="0" dirty="0" err="1">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tiếp</a:t>
            </a:r>
            <a:r>
              <a:rPr lang="en-US" altLang="en-US" sz="2800" b="1" noProof="0" dirty="0">
                <a:ln>
                  <a:noFill/>
                </a:ln>
                <a:solidFill>
                  <a:schemeClr val="accent5">
                    <a:lumMod val="50000"/>
                  </a:schemeClr>
                </a:solidFill>
                <a:effectLst/>
                <a:uLnTx/>
                <a:uFillTx/>
                <a:latin typeface="Arial" panose="020B0604020202020204" pitchFamily="34" charset="0"/>
                <a:cs typeface="Arial" panose="020B0604020202020204" pitchFamily="34" charset="0"/>
                <a:sym typeface="+mn-ea"/>
              </a:rPr>
              <a:t>)</a:t>
            </a:r>
            <a:endParaRPr kumimoji="0" lang="vi-VN" altLang="en-US" sz="2800" b="1"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mj-ea"/>
              <a:cs typeface="Arial" panose="020B0604020202020204" pitchFamily="34" charset="0"/>
              <a:sym typeface="+mn-ea"/>
            </a:endParaRPr>
          </a:p>
        </p:txBody>
      </p:sp>
      <p:sp>
        <p:nvSpPr>
          <p:cNvPr id="5" name="Rectangle 1">
            <a:extLst>
              <a:ext uri="{FF2B5EF4-FFF2-40B4-BE49-F238E27FC236}">
                <a16:creationId xmlns:a16="http://schemas.microsoft.com/office/drawing/2014/main" id="{373BD5FD-009D-482F-9621-8617BA880230}"/>
              </a:ext>
            </a:extLst>
          </p:cNvPr>
          <p:cNvSpPr>
            <a:spLocks noGrp="1" noChangeArrowheads="1"/>
          </p:cNvSpPr>
          <p:nvPr>
            <p:ph idx="1"/>
          </p:nvPr>
        </p:nvSpPr>
        <p:spPr bwMode="auto">
          <a:xfrm>
            <a:off x="428625" y="1319897"/>
            <a:ext cx="8286750" cy="4218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ts val="60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Frontend:</a:t>
            </a:r>
            <a:r>
              <a:rPr kumimoji="0" lang="en-US" altLang="en-US" b="0" i="0" u="none" strike="noStrike" cap="none" normalizeH="0" baseline="0" dirty="0">
                <a:ln>
                  <a:noFill/>
                </a:ln>
                <a:solidFill>
                  <a:schemeClr val="tx1"/>
                </a:solidFill>
                <a:effectLst/>
                <a:latin typeface="Arial" panose="020B0604020202020204" pitchFamily="34" charset="0"/>
              </a:rPr>
              <a:t> ReactJS, Bootstrap (UI/UX, responsive)</a:t>
            </a:r>
          </a:p>
          <a:p>
            <a:pPr marL="0" marR="0" lvl="0" indent="0" algn="l" defTabSz="914400" rtl="0" eaLnBrk="0" fontAlgn="base" latinLnBrk="0" hangingPunct="0">
              <a:lnSpc>
                <a:spcPct val="150000"/>
              </a:lnSpc>
              <a:spcBef>
                <a:spcPct val="0"/>
              </a:spcBef>
              <a:spcAft>
                <a:spcPts val="60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Backend:</a:t>
            </a:r>
            <a:r>
              <a:rPr kumimoji="0" lang="en-US" altLang="en-US" b="0" i="0" u="none" strike="noStrike" cap="none" normalizeH="0" baseline="0" dirty="0">
                <a:ln>
                  <a:noFill/>
                </a:ln>
                <a:solidFill>
                  <a:schemeClr val="tx1"/>
                </a:solidFill>
                <a:effectLst/>
                <a:latin typeface="Arial" panose="020B0604020202020204" pitchFamily="34" charset="0"/>
              </a:rPr>
              <a:t> Node.js, RESTful API</a:t>
            </a:r>
          </a:p>
          <a:p>
            <a:pPr marL="0" marR="0" lvl="0" indent="0" algn="l" defTabSz="914400" rtl="0" eaLnBrk="0" fontAlgn="base" latinLnBrk="0" hangingPunct="0">
              <a:lnSpc>
                <a:spcPct val="150000"/>
              </a:lnSpc>
              <a:spcBef>
                <a:spcPct val="0"/>
              </a:spcBef>
              <a:spcAft>
                <a:spcPts val="60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Bảo</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mật</a:t>
            </a:r>
            <a:r>
              <a:rPr kumimoji="0" lang="en-US" altLang="en-US" b="1" i="0" u="none" strike="noStrike" cap="none" normalizeH="0" baseline="0" dirty="0">
                <a:ln>
                  <a:noFill/>
                </a:ln>
                <a:solidFill>
                  <a:schemeClr val="tx1"/>
                </a:solidFill>
                <a:effectLst/>
                <a:latin typeface="Arial" panose="020B0604020202020204" pitchFamily="34" charset="0"/>
              </a:rPr>
              <a:t> &amp; </a:t>
            </a:r>
            <a:r>
              <a:rPr kumimoji="0" lang="en-US" altLang="en-US" b="1" i="0" u="none" strike="noStrike" cap="none" normalizeH="0" baseline="0" dirty="0" err="1">
                <a:ln>
                  <a:noFill/>
                </a:ln>
                <a:solidFill>
                  <a:schemeClr val="tx1"/>
                </a:solidFill>
                <a:effectLst/>
                <a:latin typeface="Arial" panose="020B0604020202020204" pitchFamily="34" charset="0"/>
              </a:rPr>
              <a:t>xác</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thực</a:t>
            </a:r>
            <a:r>
              <a:rPr kumimoji="0" lang="en-US" altLang="en-US" b="1"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JWT (Json Web Token), </a:t>
            </a:r>
            <a:r>
              <a:rPr kumimoji="0" lang="en-US" altLang="en-US" b="0" i="0" u="none" strike="noStrike" cap="none" normalizeH="0" baseline="0" dirty="0" err="1">
                <a:ln>
                  <a:noFill/>
                </a:ln>
                <a:solidFill>
                  <a:schemeClr val="tx1"/>
                </a:solidFill>
                <a:effectLst/>
                <a:latin typeface="Arial" panose="020B0604020202020204" pitchFamily="34" charset="0"/>
              </a:rPr>
              <a:t>phân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quyền</a:t>
            </a:r>
            <a:r>
              <a:rPr kumimoji="0" lang="en-US" altLang="en-US" b="0" i="0" u="none" strike="noStrike" cap="none" normalizeH="0" baseline="0" dirty="0">
                <a:ln>
                  <a:noFill/>
                </a:ln>
                <a:solidFill>
                  <a:schemeClr val="tx1"/>
                </a:solidFill>
                <a:effectLst/>
                <a:latin typeface="Arial" panose="020B0604020202020204" pitchFamily="34" charset="0"/>
              </a:rPr>
              <a:t> User/Admin</a:t>
            </a:r>
          </a:p>
          <a:p>
            <a:pPr marL="0" marR="0" lvl="0" indent="0" algn="l" defTabSz="914400" rtl="0" eaLnBrk="0" fontAlgn="base" latinLnBrk="0" hangingPunct="0">
              <a:lnSpc>
                <a:spcPct val="150000"/>
              </a:lnSpc>
              <a:spcBef>
                <a:spcPct val="0"/>
              </a:spcBef>
              <a:spcAft>
                <a:spcPts val="60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Cơ</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sở</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dữ</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liệu</a:t>
            </a:r>
            <a:r>
              <a:rPr kumimoji="0" lang="en-US" altLang="en-US" b="1"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MySQL (</a:t>
            </a:r>
            <a:r>
              <a:rPr kumimoji="0" lang="en-US" altLang="en-US" b="0" i="0" u="none" strike="noStrike" cap="none" normalizeH="0" baseline="0" dirty="0" err="1">
                <a:ln>
                  <a:noFill/>
                </a:ln>
                <a:solidFill>
                  <a:schemeClr val="tx1"/>
                </a:solidFill>
                <a:effectLst/>
                <a:latin typeface="Arial" panose="020B0604020202020204" pitchFamily="34" charset="0"/>
              </a:rPr>
              <a:t>ràng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buộc</a:t>
            </a:r>
            <a:r>
              <a:rPr kumimoji="0" lang="en-US" altLang="en-US" b="0" i="0" u="none" strike="noStrike" cap="none" normalizeH="0" baseline="0" dirty="0">
                <a:ln>
                  <a:noFill/>
                </a:ln>
                <a:solidFill>
                  <a:schemeClr val="tx1"/>
                </a:solidFill>
                <a:effectLst/>
                <a:latin typeface="Arial" panose="020B0604020202020204" pitchFamily="34" charset="0"/>
              </a:rPr>
              <a:t> PK/FK, </a:t>
            </a:r>
            <a:r>
              <a:rPr kumimoji="0" lang="en-US" altLang="en-US" b="0" i="0" u="none" strike="noStrike" cap="none" normalizeH="0" baseline="0" dirty="0" err="1">
                <a:ln>
                  <a:noFill/>
                </a:ln>
                <a:solidFill>
                  <a:schemeClr val="tx1"/>
                </a:solidFill>
                <a:effectLst/>
                <a:latin typeface="Arial" panose="020B0604020202020204" pitchFamily="34" charset="0"/>
              </a:rPr>
              <a:t>đảm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bảo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toàn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vẹn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dữ</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liệu</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ts val="60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Công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cụ</a:t>
            </a:r>
            <a:r>
              <a:rPr kumimoji="0" lang="en-US" altLang="en-US" b="1" i="0" u="none" strike="noStrike" cap="none" normalizeH="0" baseline="0" dirty="0">
                <a:ln>
                  <a:noFill/>
                </a:ln>
                <a:solidFill>
                  <a:schemeClr val="tx1"/>
                </a:solidFill>
                <a:effectLst/>
                <a:latin typeface="Arial" panose="020B0604020202020204" pitchFamily="34" charset="0"/>
              </a:rPr>
              <a:t> &amp; </a:t>
            </a:r>
            <a:r>
              <a:rPr kumimoji="0" lang="en-US" altLang="en-US" b="1" i="0" u="none" strike="noStrike" cap="none" normalizeH="0" baseline="0" dirty="0" err="1">
                <a:ln>
                  <a:noFill/>
                </a:ln>
                <a:solidFill>
                  <a:schemeClr val="tx1"/>
                </a:solidFill>
                <a:effectLst/>
                <a:latin typeface="Arial" panose="020B0604020202020204" pitchFamily="34" charset="0"/>
              </a:rPr>
              <a:t>môi</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trường</a:t>
            </a:r>
            <a:r>
              <a:rPr kumimoji="0" lang="en-US" altLang="en-US" b="1"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Postman (test API), VS Code, Git/GitHub, Docker (</a:t>
            </a:r>
            <a:r>
              <a:rPr kumimoji="0" lang="en-US" altLang="en-US" b="0" i="0" u="none" strike="noStrike" cap="none" normalizeH="0" baseline="0" dirty="0" err="1">
                <a:ln>
                  <a:noFill/>
                </a:ln>
                <a:solidFill>
                  <a:schemeClr val="tx1"/>
                </a:solidFill>
                <a:effectLst/>
                <a:latin typeface="Arial" panose="020B0604020202020204" pitchFamily="34" charset="0"/>
              </a:rPr>
              <a:t>đóng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gói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triển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khai</a:t>
            </a:r>
            <a:r>
              <a:rPr kumimoji="0" lang="en-US" altLang="en-US"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47247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887741" y="152400"/>
            <a:ext cx="3368517" cy="1031051"/>
          </a:xfrm>
          <a:prstGeom prst="rect">
            <a:avLst/>
          </a:prstGeom>
          <a:noFill/>
        </p:spPr>
        <p:txBody>
          <a:bodyPr wrap="square" rtlCol="0">
            <a:spAutoFit/>
          </a:bodyPr>
          <a:lstStyle/>
          <a:p>
            <a:r>
              <a:rPr lang="en-US" sz="2800" b="1" dirty="0">
                <a:solidFill>
                  <a:schemeClr val="accent5">
                    <a:lumMod val="50000"/>
                  </a:schemeClr>
                </a:solidFill>
                <a:latin typeface="Calibri" panose="020F0502020204030204" charset="0"/>
                <a:cs typeface="Calibri" panose="020F0502020204030204" charset="0"/>
                <a:sym typeface="+mn-ea"/>
              </a:rPr>
              <a:t>5. </a:t>
            </a:r>
            <a:r>
              <a:rPr lang="en-US" sz="2800" b="1" dirty="0" err="1">
                <a:solidFill>
                  <a:schemeClr val="accent5">
                    <a:lumMod val="50000"/>
                  </a:schemeClr>
                </a:solidFill>
                <a:latin typeface="Calibri" panose="020F0502020204030204" charset="0"/>
                <a:cs typeface="Calibri" panose="020F0502020204030204" charset="0"/>
                <a:sym typeface="+mn-ea"/>
              </a:rPr>
              <a:t>Kiến</a:t>
            </a:r>
            <a:r>
              <a:rPr lang="en-US" sz="2800" b="1" dirty="0">
                <a:solidFill>
                  <a:schemeClr val="accent5">
                    <a:lumMod val="50000"/>
                  </a:schemeClr>
                </a:solidFill>
                <a:latin typeface="Calibri" panose="020F0502020204030204" charset="0"/>
                <a:cs typeface="Calibri" panose="020F0502020204030204" charset="0"/>
                <a:sym typeface="+mn-ea"/>
              </a:rPr>
              <a:t> </a:t>
            </a:r>
            <a:r>
              <a:rPr lang="en-US" sz="2800" b="1" dirty="0" err="1">
                <a:solidFill>
                  <a:schemeClr val="accent5">
                    <a:lumMod val="50000"/>
                  </a:schemeClr>
                </a:solidFill>
                <a:latin typeface="Calibri" panose="020F0502020204030204" charset="0"/>
                <a:cs typeface="Calibri" panose="020F0502020204030204" charset="0"/>
                <a:sym typeface="+mn-ea"/>
              </a:rPr>
              <a:t>trúc</a:t>
            </a:r>
            <a:r>
              <a:rPr lang="en-US" sz="2800" b="1" dirty="0">
                <a:solidFill>
                  <a:schemeClr val="accent5">
                    <a:lumMod val="50000"/>
                  </a:schemeClr>
                </a:solidFill>
                <a:latin typeface="Calibri" panose="020F0502020204030204" charset="0"/>
                <a:cs typeface="Calibri" panose="020F0502020204030204" charset="0"/>
                <a:sym typeface="+mn-ea"/>
              </a:rPr>
              <a:t> </a:t>
            </a:r>
            <a:r>
              <a:rPr lang="en-US" sz="2800" b="1" dirty="0" err="1">
                <a:solidFill>
                  <a:schemeClr val="accent5">
                    <a:lumMod val="50000"/>
                  </a:schemeClr>
                </a:solidFill>
                <a:latin typeface="Calibri" panose="020F0502020204030204" charset="0"/>
                <a:cs typeface="Calibri" panose="020F0502020204030204" charset="0"/>
                <a:sym typeface="+mn-ea"/>
              </a:rPr>
              <a:t>hệ</a:t>
            </a:r>
            <a:r>
              <a:rPr lang="en-US" sz="2800" b="1" dirty="0">
                <a:solidFill>
                  <a:schemeClr val="accent5">
                    <a:lumMod val="50000"/>
                  </a:schemeClr>
                </a:solidFill>
                <a:latin typeface="Calibri" panose="020F0502020204030204" charset="0"/>
                <a:cs typeface="Calibri" panose="020F0502020204030204" charset="0"/>
                <a:sym typeface="+mn-ea"/>
              </a:rPr>
              <a:t> </a:t>
            </a:r>
            <a:r>
              <a:rPr lang="en-US" sz="2800" b="1" dirty="0" err="1">
                <a:solidFill>
                  <a:schemeClr val="accent5">
                    <a:lumMod val="50000"/>
                  </a:schemeClr>
                </a:solidFill>
                <a:latin typeface="Calibri" panose="020F0502020204030204" charset="0"/>
                <a:cs typeface="Calibri" panose="020F0502020204030204" charset="0"/>
                <a:sym typeface="+mn-ea"/>
              </a:rPr>
              <a:t>thống</a:t>
            </a:r>
            <a:endParaRPr sz="2800" b="1" dirty="0">
              <a:solidFill>
                <a:schemeClr val="accent5">
                  <a:lumMod val="50000"/>
                </a:schemeClr>
              </a:solidFill>
              <a:latin typeface="Calibri" panose="020F0502020204030204" charset="0"/>
              <a:cs typeface="Calibri" panose="020F0502020204030204" charset="0"/>
            </a:endParaRPr>
          </a:p>
          <a:p>
            <a:endParaRPr lang="en-US" sz="3300" b="1" dirty="0">
              <a:latin typeface="Calibri" panose="020F0502020204030204" charset="0"/>
              <a:cs typeface="Calibri" panose="020F0502020204030204" charset="0"/>
            </a:endParaRPr>
          </a:p>
        </p:txBody>
      </p:sp>
      <p:sp>
        <p:nvSpPr>
          <p:cNvPr id="6" name="Text Box 9">
            <a:extLst>
              <a:ext uri="{FF2B5EF4-FFF2-40B4-BE49-F238E27FC236}">
                <a16:creationId xmlns:a16="http://schemas.microsoft.com/office/drawing/2014/main" id="{F708031D-2A71-498B-8D10-307E9D3A0E74}"/>
              </a:ext>
            </a:extLst>
          </p:cNvPr>
          <p:cNvSpPr txBox="1"/>
          <p:nvPr/>
        </p:nvSpPr>
        <p:spPr>
          <a:xfrm>
            <a:off x="114300" y="1058405"/>
            <a:ext cx="8915400" cy="5162952"/>
          </a:xfrm>
          <a:prstGeom prst="rect">
            <a:avLst/>
          </a:prstGeom>
          <a:noFill/>
        </p:spPr>
        <p:txBody>
          <a:bodyPr wrap="square" rtlCol="0">
            <a:spAutoFit/>
          </a:bodyPr>
          <a:lstStyle/>
          <a:p>
            <a:pPr indent="457200">
              <a:lnSpc>
                <a:spcPct val="150000"/>
              </a:lnSpc>
              <a:spcAft>
                <a:spcPts val="600"/>
              </a:spcAft>
            </a:pPr>
            <a:r>
              <a:rPr lang="vi-VN" sz="2100" dirty="0"/>
              <a:t>Về kiến trúc hệ thống, đề tài áp dụng mô hình client–server theo hướng 3 lớp. Lớp trình bày là giao diện người dùng chạy trên trình duyệt và được xây dựng bằng ReactJS. Lớp xử lý nghiệp vụ là server Node.js, đảm nhiệm các chức năng như xử lý đặt hàng, quản lý sản phẩm, kiểm tra dữ liệu, xác thực JWT và phân quyền. Cuối cùng là lớp dữ liệu sử dụng MySQL để lưu trữ toàn bộ thông tin.</a:t>
            </a:r>
          </a:p>
          <a:p>
            <a:pPr indent="457200">
              <a:lnSpc>
                <a:spcPct val="150000"/>
              </a:lnSpc>
              <a:spcAft>
                <a:spcPts val="600"/>
              </a:spcAft>
            </a:pPr>
            <a:r>
              <a:rPr lang="vi-VN" sz="2100" dirty="0"/>
              <a:t>Frontend và backend giao tiếp với nhau thông qua các REST API sử dụng định dạng JSON, giúp hệ thống rõ ràng, dễ test và dễ mở rộng về sau.</a:t>
            </a:r>
          </a:p>
          <a:p>
            <a:endParaRPr lang="en-US" altLang="en-US" sz="1800" dirty="0">
              <a:latin typeface="Calibri" panose="020F0502020204030204" charset="0"/>
              <a:cs typeface="Calibri" panose="020F0502020204030204" charset="0"/>
            </a:endParaRPr>
          </a:p>
          <a:p>
            <a:endParaRPr lang="en-US" altLang="en-US" sz="1800" dirty="0">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E3E7-5D25-4B87-B6E4-1A5ACACF0253}"/>
              </a:ext>
            </a:extLst>
          </p:cNvPr>
          <p:cNvSpPr>
            <a:spLocks noGrp="1"/>
          </p:cNvSpPr>
          <p:nvPr>
            <p:ph type="title"/>
          </p:nvPr>
        </p:nvSpPr>
        <p:spPr>
          <a:xfrm>
            <a:off x="1905000" y="304800"/>
            <a:ext cx="5334000" cy="609600"/>
          </a:xfrm>
        </p:spPr>
        <p:txBody>
          <a:bodyPr/>
          <a:lstStyle/>
          <a:p>
            <a:r>
              <a:rPr lang="en-US" sz="3600" b="1" dirty="0">
                <a:solidFill>
                  <a:schemeClr val="accent5">
                    <a:lumMod val="50000"/>
                  </a:schemeClr>
                </a:solidFill>
                <a:latin typeface="Calibri" panose="020F0502020204030204" charset="0"/>
                <a:cs typeface="Calibri" panose="020F0502020204030204" charset="0"/>
                <a:sym typeface="+mn-ea"/>
              </a:rPr>
              <a:t>5. </a:t>
            </a:r>
            <a:r>
              <a:rPr lang="en-US" sz="3600" b="1" dirty="0" err="1">
                <a:solidFill>
                  <a:schemeClr val="accent5">
                    <a:lumMod val="50000"/>
                  </a:schemeClr>
                </a:solidFill>
                <a:latin typeface="Calibri" panose="020F0502020204030204" charset="0"/>
                <a:cs typeface="Calibri" panose="020F0502020204030204" charset="0"/>
                <a:sym typeface="+mn-ea"/>
              </a:rPr>
              <a:t>Kiến</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trúc</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hệ</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thống</a:t>
            </a:r>
            <a:r>
              <a:rPr lang="en-US" sz="3600" b="1" dirty="0">
                <a:solidFill>
                  <a:schemeClr val="accent5">
                    <a:lumMod val="50000"/>
                  </a:schemeClr>
                </a:solidFill>
                <a:latin typeface="Calibri" panose="020F0502020204030204" charset="0"/>
                <a:cs typeface="Calibri" panose="020F0502020204030204" charset="0"/>
                <a:sym typeface="+mn-ea"/>
              </a:rPr>
              <a:t> (</a:t>
            </a:r>
            <a:r>
              <a:rPr lang="en-US" sz="3600" b="1" dirty="0" err="1">
                <a:solidFill>
                  <a:schemeClr val="accent5">
                    <a:lumMod val="50000"/>
                  </a:schemeClr>
                </a:solidFill>
                <a:latin typeface="Calibri" panose="020F0502020204030204" charset="0"/>
                <a:cs typeface="Calibri" panose="020F0502020204030204" charset="0"/>
                <a:sym typeface="+mn-ea"/>
              </a:rPr>
              <a:t>tiếp</a:t>
            </a:r>
            <a:r>
              <a:rPr lang="en-US" sz="3600" b="1" dirty="0">
                <a:solidFill>
                  <a:schemeClr val="accent5">
                    <a:lumMod val="50000"/>
                  </a:schemeClr>
                </a:solidFill>
                <a:latin typeface="Calibri" panose="020F0502020204030204" charset="0"/>
                <a:cs typeface="Calibri" panose="020F0502020204030204" charset="0"/>
                <a:sym typeface="+mn-ea"/>
              </a:rPr>
              <a:t>)</a:t>
            </a:r>
            <a:br>
              <a:rPr lang="en-US" sz="3600" b="1" dirty="0">
                <a:solidFill>
                  <a:schemeClr val="accent5">
                    <a:lumMod val="50000"/>
                  </a:schemeClr>
                </a:solidFill>
                <a:latin typeface="Calibri" panose="020F0502020204030204" charset="0"/>
                <a:cs typeface="Calibri" panose="020F0502020204030204" charset="0"/>
              </a:rPr>
            </a:br>
            <a:endParaRPr lang="en-US" dirty="0"/>
          </a:p>
        </p:txBody>
      </p:sp>
      <p:sp>
        <p:nvSpPr>
          <p:cNvPr id="10" name="Text Box 9">
            <a:extLst>
              <a:ext uri="{FF2B5EF4-FFF2-40B4-BE49-F238E27FC236}">
                <a16:creationId xmlns:a16="http://schemas.microsoft.com/office/drawing/2014/main" id="{A56787A8-5EA9-4FF9-BB85-373DDB989E6C}"/>
              </a:ext>
            </a:extLst>
          </p:cNvPr>
          <p:cNvSpPr txBox="1"/>
          <p:nvPr/>
        </p:nvSpPr>
        <p:spPr>
          <a:xfrm>
            <a:off x="114300" y="1058405"/>
            <a:ext cx="8915400" cy="4787593"/>
          </a:xfrm>
          <a:prstGeom prst="rect">
            <a:avLst/>
          </a:prstGeom>
          <a:noFill/>
        </p:spPr>
        <p:txBody>
          <a:bodyPr wrap="square" rtlCol="0">
            <a:spAutoFit/>
          </a:bodyPr>
          <a:lstStyle/>
          <a:p>
            <a:pPr marL="285750" indent="-285750">
              <a:lnSpc>
                <a:spcPct val="150000"/>
              </a:lnSpc>
              <a:spcAft>
                <a:spcPts val="600"/>
              </a:spcAft>
              <a:buFont typeface="Arial" panose="020B0604020202020204" pitchFamily="34" charset="0"/>
              <a:buChar char="•"/>
            </a:pPr>
            <a:r>
              <a:rPr lang="en-US" sz="2100" dirty="0" err="1"/>
              <a:t>Hệ</a:t>
            </a:r>
            <a:r>
              <a:rPr lang="en-US" sz="2100" dirty="0"/>
              <a:t> </a:t>
            </a:r>
            <a:r>
              <a:rPr lang="en-US" sz="2100" dirty="0" err="1"/>
              <a:t>thống</a:t>
            </a:r>
            <a:r>
              <a:rPr lang="en-US" sz="2100" dirty="0"/>
              <a:t> </a:t>
            </a:r>
            <a:r>
              <a:rPr lang="en-US" sz="2100" dirty="0" err="1"/>
              <a:t>theo</a:t>
            </a:r>
            <a:r>
              <a:rPr lang="en-US" sz="2100" dirty="0"/>
              <a:t> </a:t>
            </a:r>
            <a:r>
              <a:rPr lang="en-US" sz="2100" dirty="0" err="1"/>
              <a:t>mô</a:t>
            </a:r>
            <a:r>
              <a:rPr lang="en-US" sz="2100" dirty="0"/>
              <a:t> </a:t>
            </a:r>
            <a:r>
              <a:rPr lang="en-US" sz="2100" dirty="0" err="1"/>
              <a:t>hình</a:t>
            </a:r>
            <a:r>
              <a:rPr lang="en-US" sz="2100" dirty="0"/>
              <a:t> </a:t>
            </a:r>
            <a:r>
              <a:rPr lang="en-US" sz="2100" b="1" dirty="0"/>
              <a:t>3 </a:t>
            </a:r>
            <a:r>
              <a:rPr lang="en-US" sz="2100" b="1" dirty="0" err="1"/>
              <a:t>lớp</a:t>
            </a:r>
            <a:r>
              <a:rPr lang="en-US" sz="2100" dirty="0"/>
              <a:t>:</a:t>
            </a:r>
          </a:p>
          <a:p>
            <a:pPr marL="548640" indent="-285750">
              <a:lnSpc>
                <a:spcPct val="150000"/>
              </a:lnSpc>
              <a:spcAft>
                <a:spcPts val="600"/>
              </a:spcAft>
              <a:buFont typeface="Courier New" panose="02070309020205020404" pitchFamily="49" charset="0"/>
              <a:buChar char="o"/>
            </a:pPr>
            <a:r>
              <a:rPr lang="en-US" sz="2100" b="1" dirty="0"/>
              <a:t>Presentation (Client):</a:t>
            </a:r>
            <a:r>
              <a:rPr lang="en-US" sz="2100" dirty="0"/>
              <a:t> </a:t>
            </a:r>
            <a:r>
              <a:rPr lang="en-US" sz="2100" dirty="0" err="1"/>
              <a:t>trình</a:t>
            </a:r>
            <a:r>
              <a:rPr lang="en-US" sz="2100" dirty="0"/>
              <a:t> </a:t>
            </a:r>
            <a:r>
              <a:rPr lang="en-US" sz="2100" dirty="0" err="1"/>
              <a:t>duyệt</a:t>
            </a:r>
            <a:r>
              <a:rPr lang="en-US" sz="2100" dirty="0"/>
              <a:t>/ReactJS </a:t>
            </a:r>
            <a:r>
              <a:rPr lang="en-US" sz="2100" dirty="0" err="1"/>
              <a:t>hiển</a:t>
            </a:r>
            <a:r>
              <a:rPr lang="en-US" sz="2100" dirty="0"/>
              <a:t> </a:t>
            </a:r>
            <a:r>
              <a:rPr lang="en-US" sz="2100" dirty="0" err="1"/>
              <a:t>thị</a:t>
            </a:r>
            <a:r>
              <a:rPr lang="en-US" sz="2100" dirty="0"/>
              <a:t> </a:t>
            </a:r>
            <a:r>
              <a:rPr lang="en-US" sz="2100" dirty="0" err="1"/>
              <a:t>giao</a:t>
            </a:r>
            <a:r>
              <a:rPr lang="en-US" sz="2100" dirty="0"/>
              <a:t> </a:t>
            </a:r>
            <a:r>
              <a:rPr lang="en-US" sz="2100" dirty="0" err="1"/>
              <a:t>diện</a:t>
            </a:r>
            <a:endParaRPr lang="en-US" sz="2100" dirty="0"/>
          </a:p>
          <a:p>
            <a:pPr marL="548640" indent="-285750">
              <a:lnSpc>
                <a:spcPct val="150000"/>
              </a:lnSpc>
              <a:spcAft>
                <a:spcPts val="600"/>
              </a:spcAft>
              <a:buFont typeface="Courier New" panose="02070309020205020404" pitchFamily="49" charset="0"/>
              <a:buChar char="o"/>
            </a:pPr>
            <a:r>
              <a:rPr lang="en-US" sz="2100" b="1" dirty="0"/>
              <a:t>Application (Server):</a:t>
            </a:r>
            <a:r>
              <a:rPr lang="en-US" sz="2100" dirty="0"/>
              <a:t> Node.js </a:t>
            </a:r>
            <a:r>
              <a:rPr lang="en-US" sz="2100" dirty="0" err="1"/>
              <a:t>xử</a:t>
            </a:r>
            <a:r>
              <a:rPr lang="en-US" sz="2100" dirty="0"/>
              <a:t> </a:t>
            </a:r>
            <a:r>
              <a:rPr lang="en-US" sz="2100" dirty="0" err="1"/>
              <a:t>lý</a:t>
            </a:r>
            <a:r>
              <a:rPr lang="en-US" sz="2100" dirty="0"/>
              <a:t> </a:t>
            </a:r>
            <a:r>
              <a:rPr lang="en-US" sz="2100" dirty="0" err="1"/>
              <a:t>nghiệp</a:t>
            </a:r>
            <a:r>
              <a:rPr lang="en-US" sz="2100" dirty="0"/>
              <a:t> </a:t>
            </a:r>
            <a:r>
              <a:rPr lang="en-US" sz="2100" dirty="0" err="1"/>
              <a:t>vụ</a:t>
            </a:r>
            <a:r>
              <a:rPr lang="en-US" sz="2100" dirty="0"/>
              <a:t>, </a:t>
            </a:r>
            <a:r>
              <a:rPr lang="en-US" sz="2100" dirty="0" err="1"/>
              <a:t>kiểm</a:t>
            </a:r>
            <a:r>
              <a:rPr lang="en-US" sz="2100" dirty="0"/>
              <a:t> </a:t>
            </a:r>
            <a:r>
              <a:rPr lang="en-US" sz="2100" dirty="0" err="1"/>
              <a:t>tra</a:t>
            </a:r>
            <a:r>
              <a:rPr lang="en-US" sz="2100" dirty="0"/>
              <a:t> </a:t>
            </a:r>
            <a:r>
              <a:rPr lang="en-US" sz="2100" dirty="0" err="1"/>
              <a:t>dữ</a:t>
            </a:r>
            <a:r>
              <a:rPr lang="en-US" sz="2100" dirty="0"/>
              <a:t> </a:t>
            </a:r>
            <a:r>
              <a:rPr lang="en-US" sz="2100" dirty="0" err="1"/>
              <a:t>liệu</a:t>
            </a:r>
            <a:r>
              <a:rPr lang="en-US" sz="2100" dirty="0"/>
              <a:t>, </a:t>
            </a:r>
            <a:r>
              <a:rPr lang="en-US" sz="2100" dirty="0" err="1"/>
              <a:t>phân</a:t>
            </a:r>
            <a:r>
              <a:rPr lang="en-US" sz="2100" dirty="0"/>
              <a:t> </a:t>
            </a:r>
            <a:r>
              <a:rPr lang="en-US" sz="2100" dirty="0" err="1"/>
              <a:t>quyền</a:t>
            </a:r>
            <a:endParaRPr lang="en-US" sz="2100" dirty="0"/>
          </a:p>
          <a:p>
            <a:pPr marL="548640" indent="-285750">
              <a:lnSpc>
                <a:spcPct val="150000"/>
              </a:lnSpc>
              <a:spcAft>
                <a:spcPts val="600"/>
              </a:spcAft>
              <a:buFont typeface="Courier New" panose="02070309020205020404" pitchFamily="49" charset="0"/>
              <a:buChar char="o"/>
            </a:pPr>
            <a:r>
              <a:rPr lang="vi-VN" sz="2100" b="1" dirty="0"/>
              <a:t>Data (Database):</a:t>
            </a:r>
            <a:r>
              <a:rPr lang="vi-VN" sz="2100" dirty="0"/>
              <a:t> MySQL lưu trữ dữ liệu (sản phẩm, đơn hàng, khách hàng,…)</a:t>
            </a:r>
            <a:endParaRPr lang="en-US" sz="2100" dirty="0"/>
          </a:p>
          <a:p>
            <a:pPr marL="285750" indent="-285750">
              <a:lnSpc>
                <a:spcPct val="150000"/>
              </a:lnSpc>
              <a:spcAft>
                <a:spcPts val="600"/>
              </a:spcAft>
              <a:buFont typeface="Arial" panose="020B0604020202020204" pitchFamily="34" charset="0"/>
              <a:buChar char="•"/>
            </a:pPr>
            <a:r>
              <a:rPr lang="en-US" sz="2100" dirty="0"/>
              <a:t>Frontend </a:t>
            </a:r>
            <a:r>
              <a:rPr lang="en-US" sz="2100" dirty="0" err="1"/>
              <a:t>giao</a:t>
            </a:r>
            <a:r>
              <a:rPr lang="en-US" sz="2100" dirty="0"/>
              <a:t> </a:t>
            </a:r>
            <a:r>
              <a:rPr lang="en-US" sz="2100" dirty="0" err="1"/>
              <a:t>tiếp</a:t>
            </a:r>
            <a:r>
              <a:rPr lang="en-US" sz="2100" dirty="0"/>
              <a:t> backend qua </a:t>
            </a:r>
            <a:r>
              <a:rPr lang="en-US" sz="2100" b="1" dirty="0"/>
              <a:t>REST API (JSON)</a:t>
            </a:r>
          </a:p>
          <a:p>
            <a:pPr marL="285750" indent="-285750">
              <a:lnSpc>
                <a:spcPct val="150000"/>
              </a:lnSpc>
              <a:spcAft>
                <a:spcPts val="600"/>
              </a:spcAft>
              <a:buFont typeface="Arial" panose="020B0604020202020204" pitchFamily="34" charset="0"/>
              <a:buChar char="•"/>
            </a:pPr>
            <a:r>
              <a:rPr lang="en-US" sz="2100" dirty="0"/>
              <a:t>Backend </a:t>
            </a:r>
            <a:r>
              <a:rPr lang="en-US" sz="2100" dirty="0" err="1"/>
              <a:t>truy</a:t>
            </a:r>
            <a:r>
              <a:rPr lang="en-US" sz="2100" dirty="0"/>
              <a:t> </a:t>
            </a:r>
            <a:r>
              <a:rPr lang="en-US" sz="2100" dirty="0" err="1"/>
              <a:t>vấn</a:t>
            </a:r>
            <a:r>
              <a:rPr lang="en-US" sz="2100" dirty="0"/>
              <a:t> MySQL, </a:t>
            </a:r>
            <a:r>
              <a:rPr lang="en-US" sz="2100" dirty="0" err="1"/>
              <a:t>trả</a:t>
            </a:r>
            <a:r>
              <a:rPr lang="en-US" sz="2100" dirty="0"/>
              <a:t> </a:t>
            </a:r>
            <a:r>
              <a:rPr lang="en-US" sz="2100" dirty="0" err="1"/>
              <a:t>kết</a:t>
            </a:r>
            <a:r>
              <a:rPr lang="en-US" sz="2100" dirty="0"/>
              <a:t> </a:t>
            </a:r>
            <a:r>
              <a:rPr lang="en-US" sz="2100" dirty="0" err="1"/>
              <a:t>quả</a:t>
            </a:r>
            <a:r>
              <a:rPr lang="en-US" sz="2100" dirty="0"/>
              <a:t> </a:t>
            </a:r>
            <a:r>
              <a:rPr lang="en-US" sz="2100" dirty="0" err="1"/>
              <a:t>cho</a:t>
            </a:r>
            <a:r>
              <a:rPr lang="en-US" sz="2100" dirty="0"/>
              <a:t> client, </a:t>
            </a:r>
            <a:r>
              <a:rPr lang="en-US" sz="2100" dirty="0" err="1"/>
              <a:t>đảm</a:t>
            </a:r>
            <a:r>
              <a:rPr lang="en-US" sz="2100" dirty="0"/>
              <a:t> </a:t>
            </a:r>
            <a:r>
              <a:rPr lang="en-US" sz="2100" dirty="0" err="1"/>
              <a:t>bảo</a:t>
            </a:r>
            <a:r>
              <a:rPr lang="en-US" sz="2100" dirty="0"/>
              <a:t> </a:t>
            </a:r>
            <a:r>
              <a:rPr lang="en-US" sz="2100" dirty="0" err="1"/>
              <a:t>kiểm</a:t>
            </a:r>
            <a:r>
              <a:rPr lang="en-US" sz="2100" dirty="0"/>
              <a:t> </a:t>
            </a:r>
            <a:r>
              <a:rPr lang="en-US" sz="2100" dirty="0" err="1"/>
              <a:t>soát</a:t>
            </a:r>
            <a:r>
              <a:rPr lang="en-US" sz="2100" dirty="0"/>
              <a:t> </a:t>
            </a:r>
            <a:r>
              <a:rPr lang="en-US" sz="2100" dirty="0" err="1"/>
              <a:t>dữ</a:t>
            </a:r>
            <a:r>
              <a:rPr lang="en-US" sz="2100" dirty="0"/>
              <a:t> </a:t>
            </a:r>
            <a:r>
              <a:rPr lang="en-US" sz="2100" dirty="0" err="1"/>
              <a:t>liệu</a:t>
            </a:r>
            <a:r>
              <a:rPr lang="en-US" sz="2100" dirty="0"/>
              <a:t> </a:t>
            </a:r>
            <a:r>
              <a:rPr lang="en-US" sz="2100" dirty="0" err="1"/>
              <a:t>và</a:t>
            </a:r>
            <a:r>
              <a:rPr lang="en-US" sz="2100" dirty="0"/>
              <a:t> </a:t>
            </a:r>
            <a:r>
              <a:rPr lang="en-US" sz="2100" dirty="0" err="1"/>
              <a:t>bảo</a:t>
            </a:r>
            <a:r>
              <a:rPr lang="en-US" sz="2100" dirty="0"/>
              <a:t> </a:t>
            </a:r>
            <a:r>
              <a:rPr lang="en-US" sz="2100" dirty="0" err="1"/>
              <a:t>mật</a:t>
            </a:r>
            <a:endParaRPr lang="en-US" altLang="en-US" sz="2100" dirty="0">
              <a:latin typeface="Calibri" panose="020F0502020204030204" charset="0"/>
              <a:cs typeface="Calibri" panose="020F050202020403020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6&quot;/&gt;&lt;/object&gt;&lt;object type=&quot;3&quot; unique_id=&quot;10549&quot;&gt;&lt;property id=&quot;20148&quot; value=&quot;5&quot;/&gt;&lt;property id=&quot;20300&quot; value=&quot;Slide 2 - &amp;quot;Kỹ thuật ước lượng và đánh giá&amp;#x0D;&amp;#x0A;Ước lượng khoa học&amp;quot;&quot;/&gt;&lt;property id=&quot;20307&quot; value=&quot;257&quot;/&gt;&lt;/object&gt;&lt;object type=&quot;3&quot; unique_id=&quot;10551&quot;&gt;&lt;property id=&quot;20148&quot; value=&quot;5&quot;/&gt;&lt;property id=&quot;20300&quot; value=&quot;Slide 3 - &amp;quot;Các kỹ thuật làm ước lượng&amp;quot;&quot;/&gt;&lt;property id=&quot;20307&quot; value=&quot;259&quot;/&gt;&lt;/object&gt;&lt;object type=&quot;3&quot; unique_id=&quot;10552&quot;&gt;&lt;property id=&quot;20148&quot; value=&quot;5&quot;/&gt;&lt;property id=&quot;20300&quot; value=&quot;Slide 4 - &amp;quot;Các kỹ thuật làm ước lượng&amp;quot;&quot;/&gt;&lt;property id=&quot;20307&quot; value=&quot;260&quot;/&gt;&lt;/object&gt;&lt;object type=&quot;3&quot; unique_id=&quot;10553&quot;&gt;&lt;property id=&quot;20148&quot; value=&quot;5&quot;/&gt;&lt;property id=&quot;20300&quot; value=&quot;Slide 5 - &amp;quot;Các kỹ thuật làm ước lượng&amp;quot;&quot;/&gt;&lt;property id=&quot;20307&quot; value=&quot;261&quot;/&gt;&lt;/object&gt;&lt;object type=&quot;3&quot; unique_id=&quot;10554&quot;&gt;&lt;property id=&quot;20148&quot; value=&quot;5&quot;/&gt;&lt;property id=&quot;20300&quot; value=&quot;Slide 6 - &amp;quot;Các kỹ thuật làm ước lượng&amp;quot;&quot;/&gt;&lt;property id=&quot;20307&quot; value=&quot;262&quot;/&gt;&lt;/object&gt;&lt;object type=&quot;3&quot; unique_id=&quot;10555&quot;&gt;&lt;property id=&quot;20148&quot; value=&quot;5&quot;/&gt;&lt;property id=&quot;20300&quot; value=&quot;Slide 7 - &amp;quot;Các kỹ thuật làm ước lượng&amp;quot;&quot;/&gt;&lt;property id=&quot;20307&quot; value=&quot;263&quot;/&gt;&lt;/object&gt;&lt;object type=&quot;3&quot; unique_id=&quot;10556&quot;&gt;&lt;property id=&quot;20148&quot; value=&quot;5&quot;/&gt;&lt;property id=&quot;20300&quot; value=&quot;Slide 8 - &amp;quot;Các kỹ thuật làm ước lượng&amp;quot;&quot;/&gt;&lt;property id=&quot;20307&quot; value=&quot;264&quot;/&gt;&lt;/object&gt;&lt;object type=&quot;3&quot; unique_id=&quot;10557&quot;&gt;&lt;property id=&quot;20148&quot; value=&quot;5&quot;/&gt;&lt;property id=&quot;20300&quot; value=&quot;Slide 9 - &amp;quot;Các kỹ thuật làm ước lượng&amp;quot;&quot;/&gt;&lt;property id=&quot;20307&quot; value=&quot;265&quot;/&gt;&lt;/object&gt;&lt;object type=&quot;3&quot; unique_id=&quot;10558&quot;&gt;&lt;property id=&quot;20148&quot; value=&quot;5&quot;/&gt;&lt;property id=&quot;20300&quot; value=&quot;Slide 10 - &amp;quot;Các kỹ thuật làm ước lượng&amp;quot;&quot;/&gt;&lt;property id=&quot;20307&quot; value=&quot;266&quot;/&gt;&lt;/object&gt;&lt;object type=&quot;3&quot; unique_id=&quot;10559&quot;&gt;&lt;property id=&quot;20148&quot; value=&quot;5&quot;/&gt;&lt;property id=&quot;20300&quot; value=&quot;Slide 11 - &amp;quot;Các kỹ thuật làm ước lượng&amp;quot;&quot;/&gt;&lt;property id=&quot;20307&quot; value=&quot;267&quot;/&gt;&lt;/object&gt;&lt;object type=&quot;3&quot; unique_id=&quot;10560&quot;&gt;&lt;property id=&quot;20148&quot; value=&quot;5&quot;/&gt;&lt;property id=&quot;20300&quot; value=&quot;Slide 12 - &amp;quot;Các bước khi làm ước lượng&amp;quot;&quot;/&gt;&lt;property id=&quot;20307&quot; value=&quot;268&quot;/&gt;&lt;/object&gt;&lt;object type=&quot;3&quot; unique_id=&quot;10561&quot;&gt;&lt;property id=&quot;20148&quot; value=&quot;5&quot;/&gt;&lt;property id=&quot;20300&quot; value=&quot;Slide 13 - &amp;quot;Các bước khi làm ước lượng&amp;quot;&quot;/&gt;&lt;property id=&quot;20307&quot; value=&quot;269&quot;/&gt;&lt;/object&gt;&lt;object type=&quot;3&quot; unique_id=&quot;10563&quot;&gt;&lt;property id=&quot;20148&quot; value=&quot;5&quot;/&gt;&lt;property id=&quot;20300&quot; value=&quot;Slide 14 - &amp;quot;Các bước khi làm ước lượng&amp;quot;&quot;/&gt;&lt;property id=&quot;20307&quot; value=&quot;271&quot;/&gt;&lt;/object&gt;&lt;object type=&quot;3&quot; unique_id=&quot;10565&quot;&gt;&lt;property id=&quot;20148&quot; value=&quot;5&quot;/&gt;&lt;property id=&quot;20300&quot; value=&quot;Slide 15 - &amp;quot;Một số hướng dẫn trợ giúp ước lượng thời gian cho dự án CNTT&amp;quot;&quot;/&gt;&lt;property id=&quot;20307&quot; value=&quot;273&quot;/&gt;&lt;/object&gt;&lt;object type=&quot;3&quot; unique_id=&quot;10566&quot;&gt;&lt;property id=&quot;20148&quot; value=&quot;5&quot;/&gt;&lt;property id=&quot;20300&quot; value=&quot;Slide 16 - &amp;quot;Một số hướng dẫn trợ giúp ước lượng thời gian cho dự án CNTT&amp;quot;&quot;/&gt;&lt;property id=&quot;20307&quot; value=&quot;274&quot;/&gt;&lt;/object&gt;&lt;object type=&quot;3&quot; unique_id=&quot;10567&quot;&gt;&lt;property id=&quot;20148&quot; value=&quot;5&quot;/&gt;&lt;property id=&quot;20300&quot; value=&quot;Slide 17 - &amp;quot;Một số hướng dẫn trợ giúp ước lượng thời gian cho dự án CNTT&amp;quot;&quot;/&gt;&lt;property id=&quot;20307&quot; value=&quot;275&quot;/&gt;&lt;/object&gt;&lt;object type=&quot;3&quot; unique_id=&quot;10568&quot;&gt;&lt;property id=&quot;20148&quot; value=&quot;5&quot;/&gt;&lt;property id=&quot;20300&quot; value=&quot;Slide 18 - &amp;quot;Một số hướng dẫn trợ giúp ước lượng thời gian cho dự án CNTT&amp;quot;&quot;/&gt;&lt;property id=&quot;20307&quot; value=&quot;276&quot;/&gt;&lt;/object&gt;&lt;object type=&quot;3&quot; unique_id=&quot;10591&quot;&gt;&lt;property id=&quot;20148&quot; value=&quot;5&quot;/&gt;&lt;property id=&quot;20300&quot; value=&quot;Slide 19 - &amp;quot;Ước lượng phi khoa học&amp;quot;&quot;/&gt;&lt;property id=&quot;20307&quot; value=&quot;277&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3380</Words>
  <Application>Microsoft Office PowerPoint</Application>
  <PresentationFormat>On-screen Show (4:3)</PresentationFormat>
  <Paragraphs>297</Paragraphs>
  <Slides>52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Courier New</vt:lpstr>
      <vt:lpstr>Symbol</vt:lpstr>
      <vt:lpstr>Times New Roman</vt:lpstr>
      <vt:lpstr>Wingdings</vt:lpstr>
      <vt:lpstr>Office Theme</vt:lpstr>
      <vt:lpstr>PowerPoint Presentation</vt:lpstr>
      <vt:lpstr>Nội Dung Chính</vt:lpstr>
      <vt:lpstr>1. Giới thiệu đề tài</vt:lpstr>
      <vt:lpstr>2. Mục tiêu nghiên cứu</vt:lpstr>
      <vt:lpstr>3. Đối tượng và phạm vi nghiên cứu</vt:lpstr>
      <vt:lpstr>4. Công nghệ sử dụng</vt:lpstr>
      <vt:lpstr>4. Công nghệ sử dụng (tiếp)</vt:lpstr>
      <vt:lpstr>PowerPoint Presentation</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5. Kiến trúc hệ thống (tiếp)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Tel : 0918085180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Nguyen Vinh</cp:lastModifiedBy>
  <cp:revision>27</cp:revision>
  <dcterms:created xsi:type="dcterms:W3CDTF">2011-07-26T06:52:00Z</dcterms:created>
  <dcterms:modified xsi:type="dcterms:W3CDTF">2025-12-27T08:43:34Z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A1DDEB5024DF4C96851DF96B081D99A9_13</vt:lpwstr>
  </property>
  <property fmtid="{D5CDD505-2E9C-101B-9397-08002B2CF9AE}" pid="3" name="KSOProductBuildVer">
    <vt:lpwstr>1033-12.2.0.23155</vt:lpwstr>
  </property>
</Properties>
</file>